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01 / INVESTMENT CASE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01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BASED Resilience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Trusted access converted into recurring intelligence revenue.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148840"/>
            <a:ext cx="6583680" cy="11430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" y="2295144"/>
            <a:ext cx="6291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Investor thesis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2606040"/>
            <a:ext cx="6291072" cy="5943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The investable case is not another event brand. It is a conversion engine: trusted rooms create proprietary signal, memberships monetize access, and source-linked intelligence turns that signal into reusable decision infrastructure.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58368" y="4956048"/>
            <a:ext cx="2487168" cy="71323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86384" y="5065776"/>
            <a:ext cx="2194560" cy="21031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550" b="1">
                <a:solidFill>
                  <a:srgbClr val="F6FAFC"/>
                </a:solidFill>
                <a:latin typeface="Aptos"/>
              </a:rPr>
              <a:t>EUR830k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6384" y="5340096"/>
            <a:ext cx="2194560" cy="146304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680" b="1">
                <a:solidFill>
                  <a:srgbClr val="B2C8D0"/>
                </a:solidFill>
                <a:latin typeface="Aptos"/>
              </a:rPr>
              <a:t>2026 active case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447287" y="4956048"/>
            <a:ext cx="2487168" cy="71323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575303" y="5065776"/>
            <a:ext cx="2194560" cy="21031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550" b="1">
                <a:solidFill>
                  <a:srgbClr val="F6FAFC"/>
                </a:solidFill>
                <a:latin typeface="Aptos"/>
              </a:rPr>
              <a:t>EUR2.619m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5303" y="5340096"/>
            <a:ext cx="2194560" cy="146304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680" b="1">
                <a:solidFill>
                  <a:srgbClr val="B2C8D0"/>
                </a:solidFill>
                <a:latin typeface="Aptos"/>
              </a:rPr>
              <a:t>2027 active case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236207" y="4956048"/>
            <a:ext cx="2487168" cy="71323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364223" y="5065776"/>
            <a:ext cx="2194560" cy="21031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550" b="1">
                <a:solidFill>
                  <a:srgbClr val="F6FAFC"/>
                </a:solidFill>
                <a:latin typeface="Aptos"/>
              </a:rPr>
              <a:t>EUR8.95m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364223" y="5340096"/>
            <a:ext cx="2194560" cy="146304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680" b="1">
                <a:solidFill>
                  <a:srgbClr val="B2C8D0"/>
                </a:solidFill>
                <a:latin typeface="Aptos"/>
              </a:rPr>
              <a:t>2028 active case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025128" y="4956048"/>
            <a:ext cx="2487168" cy="71323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153144" y="5065776"/>
            <a:ext cx="2194560" cy="21031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550" b="1">
                <a:solidFill>
                  <a:srgbClr val="F6FAFC"/>
                </a:solidFill>
                <a:latin typeface="Aptos"/>
              </a:rPr>
              <a:t>EUR1m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53144" y="5340096"/>
            <a:ext cx="2194560" cy="146304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680" b="1">
                <a:solidFill>
                  <a:srgbClr val="B2C8D0"/>
                </a:solidFill>
                <a:latin typeface="Aptos"/>
              </a:rPr>
              <a:t>pre-seed ask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10 / SECURE AI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10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Secure Semantic Intelligence is the leverage layer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Not a generic chatbot: controlled intelligence from trusted access and reviewed source material.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3232" y="2450592"/>
            <a:ext cx="1874519" cy="123444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59536" y="2596896"/>
            <a:ext cx="1581911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Trusted rooms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59536" y="2907792"/>
            <a:ext cx="1581911" cy="6858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events, members, expert circles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2587752" y="3063240"/>
            <a:ext cx="237744" cy="0"/>
          </a:xfrm>
          <a:prstGeom prst="line">
            <a:avLst/>
          </a:prstGeom>
          <a:ln w="16510">
            <a:solidFill>
              <a:srgbClr val="00CBD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2889504" y="2450592"/>
            <a:ext cx="1874519" cy="123444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035808" y="2596896"/>
            <a:ext cx="1581911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Source index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35808" y="2907792"/>
            <a:ext cx="1581911" cy="6858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provenance, credibility, access status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764024" y="3063240"/>
            <a:ext cx="237744" cy="0"/>
          </a:xfrm>
          <a:prstGeom prst="line">
            <a:avLst/>
          </a:prstGeom>
          <a:ln w="16510">
            <a:solidFill>
              <a:srgbClr val="00CBD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5065776" y="2450592"/>
            <a:ext cx="1874519" cy="123444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212080" y="2596896"/>
            <a:ext cx="1581911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Persona graph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12080" y="2907792"/>
            <a:ext cx="1581911" cy="6858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stakeholder needs and decision context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6940296" y="3063240"/>
            <a:ext cx="237744" cy="0"/>
          </a:xfrm>
          <a:prstGeom prst="line">
            <a:avLst/>
          </a:prstGeom>
          <a:ln w="16510">
            <a:solidFill>
              <a:srgbClr val="00CBD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7242048" y="2450592"/>
            <a:ext cx="1874519" cy="123444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88352" y="2596896"/>
            <a:ext cx="1581911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Human review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88352" y="2907792"/>
            <a:ext cx="1581911" cy="6858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gated, audit-traceable outputs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9116567" y="3063240"/>
            <a:ext cx="237745" cy="0"/>
          </a:xfrm>
          <a:prstGeom prst="line">
            <a:avLst/>
          </a:prstGeom>
          <a:ln w="16510">
            <a:solidFill>
              <a:srgbClr val="00CBDE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9418319" y="2450592"/>
            <a:ext cx="1874519" cy="123444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564624" y="2596896"/>
            <a:ext cx="1581911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Watchdesks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564624" y="2907792"/>
            <a:ext cx="1581911" cy="6858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briefings, reports, reusable workflows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1005840" y="4617720"/>
            <a:ext cx="9966960" cy="77724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53DC9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152144" y="4764024"/>
            <a:ext cx="96743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53DC9D"/>
                </a:solidFill>
                <a:latin typeface="Aptos"/>
              </a:rPr>
              <a:t>Control logic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52144" y="5074920"/>
            <a:ext cx="96743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Every promoted source is reviewed for provenance, credibility, actionability and access. Outputs stay human-reviewed and audit-traceable.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11 / MOAT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11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The moat compounds through trust, signal and memory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Each member cycle, event and briefing creates source-linked intelligence that others cannot quickly replicate.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148840"/>
            <a:ext cx="4937760" cy="13258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" y="2295144"/>
            <a:ext cx="46451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Trust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2606040"/>
            <a:ext cx="4645152" cy="7772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decision-maker relationships and convening credibility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144768" y="2148840"/>
            <a:ext cx="4937760" cy="13258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91072" y="2295144"/>
            <a:ext cx="46451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Signal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91072" y="2606040"/>
            <a:ext cx="4645152" cy="7772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member cycles, event rooms and briefings create proprietary context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58368" y="4023360"/>
            <a:ext cx="4937760" cy="13258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4672" y="4169664"/>
            <a:ext cx="46451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Memory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4672" y="4480560"/>
            <a:ext cx="4645152" cy="7772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source-linked workflows compound into reusable knowledge infrastructure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44768" y="4023360"/>
            <a:ext cx="4937760" cy="13258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291072" y="4169664"/>
            <a:ext cx="46451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Contribution loop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91072" y="4480560"/>
            <a:ext cx="4645152" cy="7772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members can contribute content against perks, increasing signal without matching fixed-cost growth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12 / LEADERSHIP &amp; TEAM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12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Leadership &amp; Team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As-is resources are separated from the financed operational platform build-up.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148840"/>
            <a:ext cx="3154680" cy="107899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" y="229514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Founder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2606040"/>
            <a:ext cx="2862072" cy="53035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Lippold von Oldershausen.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15968" y="2148840"/>
            <a:ext cx="3154680" cy="107899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62272" y="229514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Team base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62272" y="2606040"/>
            <a:ext cx="2862072" cy="53035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reserve officers, founders and former German Ministry of Defense innovation-unit members.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73568" y="2148840"/>
            <a:ext cx="3154680" cy="107899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19872" y="229514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Advisory board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19872" y="2606040"/>
            <a:ext cx="2862072" cy="53035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senior military leadership, top-tier venture expertise and experienced convening specialists.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58368" y="3721608"/>
            <a:ext cx="3154680" cy="107899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04672" y="3867912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Named advisors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4672" y="4178808"/>
            <a:ext cx="2862072" cy="53035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Dr. Klaus Hommels and General Sir Chris Deverell.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315968" y="3721608"/>
            <a:ext cx="3154680" cy="107899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462272" y="3867912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Fellowship pool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62272" y="4178808"/>
            <a:ext cx="2862072" cy="53035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Munich university pool and motivated support resources extend execution capacity.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973568" y="3721608"/>
            <a:ext cx="3154680" cy="107899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8119872" y="3867912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Delivered-with network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119872" y="4178808"/>
            <a:ext cx="2862072" cy="530352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corporations, investors, official defense actors, embassies and international organizations.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13 / ASK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13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EUR1m pre-seed to build the operational platform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Use of funds: paid conversion engine, source-linked product workflows, media/service readiness and working capital.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Operational platform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build repeatable execution around existing leadership, advisors and fellowship resources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159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622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Working capital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622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pre-finance MSB and Bits Defense while preserving fast sell-out / pre-sale cycles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735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198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Proof gates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198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membership conversion, paid pilots, Q4 media readiness and evidence-backed KPI reporting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58368" y="5596128"/>
            <a:ext cx="10881360" cy="475488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53DC9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04672" y="5742432"/>
            <a:ext cx="105887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53DC9D"/>
                </a:solidFill>
                <a:latin typeface="Aptos"/>
              </a:rPr>
              <a:t>Note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4672" y="6053328"/>
            <a:ext cx="10588752" cy="-73151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The ask funds conversion, proof and pre-sale execution capacity, not a capex-first house strategy.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02 / WHY NOW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02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Resilience has moved from topic to operating risk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Senior leaders need trusted orientation, not more undifferentiated conferences or generic newsletters.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Institutional pressure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Public trust, regulation and leadership fatigue have become operating risks, not soft topics.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159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622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Operational pressure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622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Supply, cyber and information shocks demand structured intelligence and trusted access.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735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198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Geopolitical pressure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198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Persistent volatility makes resilience a board-level operating agenda.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03 / PROOF ENGINE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03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From Breakfast proof to recurring paid memberships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MSB creates the trusted-room wedge; the Club converts that access into recurring paid participation.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148840"/>
            <a:ext cx="4937760" cy="13258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" y="2295144"/>
            <a:ext cx="46451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HROI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2606040"/>
            <a:ext cx="4645152" cy="7772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Breakfast visitor economics discussed as roughly EUR1k recurring monetization potential vs. about EUR300 cost.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144768" y="2148840"/>
            <a:ext cx="4937760" cy="13258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291072" y="2295144"/>
            <a:ext cx="46451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Conversion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91072" y="2606040"/>
            <a:ext cx="4645152" cy="7772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Every Security Breakfast participant can enter the free member pool; paid conversion is the 2026 revenue gate.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58368" y="4023360"/>
            <a:ext cx="4937760" cy="13258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04672" y="4169664"/>
            <a:ext cx="46451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Velocity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04672" y="4480560"/>
            <a:ext cx="4645152" cy="7772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The team says venues can sell out within roughly 2+ weeks, making pre-sale execution and working capital critical.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44768" y="4023360"/>
            <a:ext cx="4937760" cy="13258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291072" y="4169664"/>
            <a:ext cx="46451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Boundary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291072" y="4480560"/>
            <a:ext cx="4645152" cy="7772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Initial ceiling remains 1,000 members, including free members and military/government quota.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04 / EXTERNAL VALIDATION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04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de:hub plus Bits Defense make the proof external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A public ecosystem mandate plus a larger established event path creates a stronger investor proof line.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de:hub Security &amp; Defense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Official innovation ecosystem role validates BASED as a bridge between government, industry, startups, investors and dual-use defense.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159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622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Bits &amp; Pretzels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622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Concrete Defense Arena / Bits Defense concept: outdoor container arena, LED screens and 80-seat mini-conference setup.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735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198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Investor read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198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This is a larger external event path for the team, not just another owned BASED format.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58368" y="5596128"/>
            <a:ext cx="10881360" cy="475488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53DC9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04672" y="5742432"/>
            <a:ext cx="105887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53DC9D"/>
                </a:solidFill>
                <a:latin typeface="Aptos"/>
              </a:rPr>
              <a:t>Note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4672" y="6053328"/>
            <a:ext cx="10588752" cy="-73151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Why it matters: Bits &amp; Pretzels is an established event brand, so the Defense Arena concept is validation, not vague partnership language.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05 / PRODUCT ARCHITECTURE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05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The product is the trust-to-intelligence conversion layer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Formats acquire trust; memberships monetize access; intelligence products scale the signal.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85800" y="2240280"/>
            <a:ext cx="2926080" cy="10972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32104" y="2386584"/>
            <a:ext cx="26334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Membership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2104" y="2697480"/>
            <a:ext cx="2633472" cy="5486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paid tiers and member profiles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160520" y="2240280"/>
            <a:ext cx="2926080" cy="10972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306824" y="2386584"/>
            <a:ext cx="26334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Formats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06824" y="2697480"/>
            <a:ext cx="2633472" cy="5486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curated rooms and expert circles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35240" y="2240280"/>
            <a:ext cx="2926080" cy="10972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781544" y="2386584"/>
            <a:ext cx="26334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Intelligence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81544" y="2697480"/>
            <a:ext cx="2633472" cy="5486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source index, heartbeats, reports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85800" y="3977639"/>
            <a:ext cx="2926080" cy="10972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32104" y="4123944"/>
            <a:ext cx="26334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Tech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2104" y="4434840"/>
            <a:ext cx="2633472" cy="5486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secure rooms and persona graph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160520" y="3977639"/>
            <a:ext cx="2926080" cy="10972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306824" y="4123944"/>
            <a:ext cx="26334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Access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06824" y="4434840"/>
            <a:ext cx="2633472" cy="5486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stakeholder and partner network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635240" y="3977639"/>
            <a:ext cx="2926080" cy="109728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81544" y="4123944"/>
            <a:ext cx="26334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Infrastructure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781544" y="4434840"/>
            <a:ext cx="2633472" cy="54864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asset-light house logic after proof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06 / BUSINESS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06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Trust-led GTM with recurring Club economics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MSB and external formats acquire the room; the Club monetizes recurring relationships.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583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Acquire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Munich Security Breakfast and Bits Defense create high-trust rooms and scarce access.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159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4622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Convert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4622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Free member pool and premium perks turn event participation into paid recurring membership.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973568" y="2331720"/>
            <a:ext cx="3154680" cy="2057400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119872" y="2478024"/>
            <a:ext cx="286207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Monetize signal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119872" y="2788920"/>
            <a:ext cx="2862072" cy="150876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Q4 media and intelligence products turn reviewed access into source-linked outputs.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58368" y="5596128"/>
            <a:ext cx="10881360" cy="475488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53DC9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04672" y="5742432"/>
            <a:ext cx="105887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53DC9D"/>
                </a:solidFill>
                <a:latin typeface="Aptos"/>
              </a:rPr>
              <a:t>Note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4672" y="6053328"/>
            <a:ext cx="10588752" cy="-73151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Incubation and strategic programs remain deliberately haircut until delivery proof is visible.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07 / MEMBERSHIP ECONOMICS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07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2026 revenue gate: free-to-paid conversion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Membership revenue is the main 2026 driver; the model stays inside the 1,000-member ceiling.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58368" y="2240280"/>
          <a:ext cx="1088136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1680"/>
                <a:gridCol w="1417320"/>
                <a:gridCol w="2880360"/>
                <a:gridCol w="4572000"/>
              </a:tblGrid>
              <a:tr h="54864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00CBDE"/>
                          </a:solidFill>
                          <a:latin typeface="Aptos"/>
                        </a:rPr>
                        <a:t>Category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1">
                          <a:solidFill>
                            <a:srgbClr val="00CBDE"/>
                          </a:solidFill>
                          <a:latin typeface="Aptos"/>
                        </a:rPr>
                        <a:t>Price / seat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1">
                          <a:solidFill>
                            <a:srgbClr val="00CBDE"/>
                          </a:solidFill>
                          <a:latin typeface="Aptos"/>
                        </a:rPr>
                        <a:t>Role in model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1">
                          <a:solidFill>
                            <a:srgbClr val="00CBDE"/>
                          </a:solidFill>
                          <a:latin typeface="Aptos"/>
                        </a:rPr>
                        <a:t>Investor read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F6FAFC"/>
                          </a:solidFill>
                          <a:latin typeface="Aptos"/>
                        </a:rPr>
                        <a:t>Cadett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EUR100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entry / free-to-paid bridge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widens funnel without inflating revenue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F6FAFC"/>
                          </a:solidFill>
                          <a:latin typeface="Aptos"/>
                        </a:rPr>
                        <a:t>Comrade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EUR2,400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core paid recurring seat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main conversion KPI for 2026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F6FAFC"/>
                          </a:solidFill>
                          <a:latin typeface="Aptos"/>
                        </a:rPr>
                        <a:t>Avantgarde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EUR20,000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premium strategic seat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high-value validation, not volume assumption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F6FAFC"/>
                          </a:solidFill>
                          <a:latin typeface="Aptos"/>
                        </a:rPr>
                        <a:t>Ceiling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1,000 total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free + paid + military quota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conversion must fit inside this boundary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658368" y="5285232"/>
            <a:ext cx="3200400" cy="749808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04672" y="5431536"/>
            <a:ext cx="290779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Main gate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4672" y="5742432"/>
            <a:ext cx="2907792" cy="201167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Paid conversion inside the cap is the revenue quality test.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069080" y="5285232"/>
            <a:ext cx="3200400" cy="749808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00CB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15384" y="5431536"/>
            <a:ext cx="290779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00CBDE"/>
                </a:solidFill>
                <a:latin typeface="Aptos"/>
              </a:rPr>
              <a:t>Free pool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15384" y="5742432"/>
            <a:ext cx="2907792" cy="201167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MSB participants feed the free-member cadence.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479792" y="5285232"/>
            <a:ext cx="3200400" cy="749808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53DC9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626096" y="5431536"/>
            <a:ext cx="290779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53DC9D"/>
                </a:solidFill>
                <a:latin typeface="Aptos"/>
              </a:rPr>
              <a:t>Quota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26096" y="5742432"/>
            <a:ext cx="2907792" cy="201167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Military/government quota is inside the 1,000 cap.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08 / FINANCIAL PROJECTIONS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08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Condensed financial projections: proof case, not TAM claim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Membership first in 2026; media begins no earlier than Q4; incubation is capped for 2026-2027.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58368" y="2240280"/>
          <a:ext cx="1088136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051560"/>
                <a:gridCol w="1051560"/>
                <a:gridCol w="1051560"/>
                <a:gridCol w="5897880"/>
              </a:tblGrid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00CBDE"/>
                          </a:solidFill>
                          <a:latin typeface="Aptos"/>
                        </a:rPr>
                        <a:t>EURk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1">
                          <a:solidFill>
                            <a:srgbClr val="00CBDE"/>
                          </a:solidFill>
                          <a:latin typeface="Aptos"/>
                        </a:rPr>
                        <a:t>2026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1">
                          <a:solidFill>
                            <a:srgbClr val="00CBDE"/>
                          </a:solidFill>
                          <a:latin typeface="Aptos"/>
                        </a:rPr>
                        <a:t>2027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1">
                          <a:solidFill>
                            <a:srgbClr val="00CBDE"/>
                          </a:solidFill>
                          <a:latin typeface="Aptos"/>
                        </a:rPr>
                        <a:t>2028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1">
                          <a:solidFill>
                            <a:srgbClr val="00CBDE"/>
                          </a:solidFill>
                          <a:latin typeface="Aptos"/>
                        </a:rPr>
                        <a:t>Model posture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F6FAFC"/>
                          </a:solidFill>
                          <a:latin typeface="Aptos"/>
                        </a:rPr>
                        <a:t>Revenue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830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2,619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8,950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active package-pricing case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F6FAFC"/>
                          </a:solidFill>
                          <a:latin typeface="Aptos"/>
                        </a:rPr>
                        <a:t>Membership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main driver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main driver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scaled base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paid conversion gate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F6FAFC"/>
                          </a:solidFill>
                          <a:latin typeface="Aptos"/>
                        </a:rPr>
                        <a:t>Media services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Q4 / marginal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material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high-value growth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sellable no earlier than Q4 2026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F6FAFC"/>
                          </a:solidFill>
                          <a:latin typeface="Aptos"/>
                        </a:rPr>
                        <a:t>Incubation / programs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max 0.2x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max 0.2x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selective upside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haircut vs. earlier plan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/>
                      <a:r>
                        <a:rPr sz="840" b="1">
                          <a:solidFill>
                            <a:srgbClr val="F6FAFC"/>
                          </a:solidFill>
                          <a:latin typeface="Aptos"/>
                        </a:rPr>
                        <a:t>Member ceiling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990 total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1,000 total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expansion after proof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40" b="0">
                          <a:solidFill>
                            <a:srgbClr val="F6FAFC"/>
                          </a:solidFill>
                          <a:latin typeface="Aptos"/>
                        </a:rPr>
                        <a:t>free + military/government included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20E1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20E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040880" y="-1554480"/>
            <a:ext cx="5852160" cy="5852160"/>
          </a:xfrm>
          <a:prstGeom prst="ellipse">
            <a:avLst/>
          </a:prstGeom>
          <a:solidFill>
            <a:srgbClr val="051E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02920" y="713232"/>
            <a:ext cx="11155680" cy="10972"/>
          </a:xfrm>
          <a:prstGeom prst="rect">
            <a:avLst/>
          </a:prstGeom>
          <a:solidFill>
            <a:srgbClr val="00CBD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66928" y="310896"/>
            <a:ext cx="4389120" cy="21945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720" b="1">
                <a:solidFill>
                  <a:srgbClr val="00CBDE"/>
                </a:solidFill>
                <a:latin typeface="Aptos"/>
              </a:rPr>
              <a:t>09 / COMPETITION MATRIX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698480" y="310896"/>
            <a:ext cx="777240" cy="20116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r"/>
            <a:r>
              <a:rPr sz="750" b="1">
                <a:solidFill>
                  <a:srgbClr val="B2C8D0"/>
                </a:solidFill>
                <a:latin typeface="Aptos"/>
              </a:rPr>
              <a:t>09 / 13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6928" y="932688"/>
            <a:ext cx="9052560" cy="5669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2350" b="1">
                <a:solidFill>
                  <a:srgbClr val="F6FAFC"/>
                </a:solidFill>
                <a:latin typeface="Georgia"/>
              </a:rPr>
              <a:t>Competition: BASED combines the full operating chain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5216" y="1572768"/>
            <a:ext cx="10012680" cy="310896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1080" b="0">
                <a:solidFill>
                  <a:srgbClr val="B2C8D0"/>
                </a:solidFill>
                <a:latin typeface="Aptos"/>
              </a:rPr>
              <a:t>Most references cover one or two slices; BASED connects domain depth, room, location, agency and innovation.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58368" y="2148840"/>
          <a:ext cx="9966960" cy="3246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143000"/>
                <a:gridCol w="1143000"/>
                <a:gridCol w="1143000"/>
                <a:gridCol w="1234440"/>
                <a:gridCol w="1234440"/>
                <a:gridCol w="1325880"/>
              </a:tblGrid>
              <a:tr h="463731">
                <a:tc>
                  <a:txBody>
                    <a:bodyPr/>
                    <a:lstStyle/>
                    <a:p>
                      <a:pPr algn="l"/>
                      <a:r>
                        <a:rPr sz="770" b="1">
                          <a:solidFill>
                            <a:srgbClr val="00CBDE"/>
                          </a:solidFill>
                          <a:latin typeface="Aptos"/>
                        </a:rPr>
                        <a:t>Player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1">
                          <a:solidFill>
                            <a:srgbClr val="00CBDE"/>
                          </a:solidFill>
                          <a:latin typeface="Aptos"/>
                        </a:rPr>
                        <a:t>Domain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1">
                          <a:solidFill>
                            <a:srgbClr val="00CBDE"/>
                          </a:solidFill>
                          <a:latin typeface="Aptos"/>
                        </a:rPr>
                        <a:t>Events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1">
                          <a:solidFill>
                            <a:srgbClr val="00CBDE"/>
                          </a:solidFill>
                          <a:latin typeface="Aptos"/>
                        </a:rPr>
                        <a:t>Comm.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1">
                          <a:solidFill>
                            <a:srgbClr val="00CBDE"/>
                          </a:solidFill>
                          <a:latin typeface="Aptos"/>
                        </a:rPr>
                        <a:t>Location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1">
                          <a:solidFill>
                            <a:srgbClr val="00CBDE"/>
                          </a:solidFill>
                          <a:latin typeface="Aptos"/>
                        </a:rPr>
                        <a:t>Agency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1">
                          <a:solidFill>
                            <a:srgbClr val="00CBDE"/>
                          </a:solidFill>
                          <a:latin typeface="Aptos"/>
                        </a:rPr>
                        <a:t>Innovation</a:t>
                      </a:r>
                    </a:p>
                  </a:txBody>
                  <a:tcPr marL="45720" marR="45720" marT="22860" marB="22860">
                    <a:solidFill>
                      <a:srgbClr val="0E3F4C"/>
                    </a:solidFill>
                  </a:tcPr>
                </a:tc>
              </a:tr>
              <a:tr h="463731">
                <a:tc>
                  <a:txBody>
                    <a:bodyPr/>
                    <a:lstStyle/>
                    <a:p>
                      <a:pPr algn="l"/>
                      <a:r>
                        <a:rPr sz="770" b="1">
                          <a:solidFill>
                            <a:srgbClr val="F6FAFC"/>
                          </a:solidFill>
                          <a:latin typeface="Aptos"/>
                        </a:rPr>
                        <a:t>BASED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463731">
                <a:tc>
                  <a:txBody>
                    <a:bodyPr/>
                    <a:lstStyle/>
                    <a:p>
                      <a:pPr algn="l"/>
                      <a:r>
                        <a:rPr sz="770" b="1">
                          <a:solidFill>
                            <a:srgbClr val="F6FAFC"/>
                          </a:solidFill>
                          <a:latin typeface="Aptos"/>
                        </a:rPr>
                        <a:t>DLD / Bits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463731">
                <a:tc>
                  <a:txBody>
                    <a:bodyPr/>
                    <a:lstStyle/>
                    <a:p>
                      <a:pPr algn="l"/>
                      <a:r>
                        <a:rPr sz="770" b="1">
                          <a:solidFill>
                            <a:srgbClr val="F6FAFC"/>
                          </a:solidFill>
                          <a:latin typeface="Aptos"/>
                        </a:rPr>
                        <a:t>Bloomberg / Politico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463731">
                <a:tc>
                  <a:txBody>
                    <a:bodyPr/>
                    <a:lstStyle/>
                    <a:p>
                      <a:pPr algn="l"/>
                      <a:r>
                        <a:rPr sz="770" b="1">
                          <a:solidFill>
                            <a:srgbClr val="F6FAFC"/>
                          </a:solidFill>
                          <a:latin typeface="Aptos"/>
                        </a:rPr>
                        <a:t>Springer / Burda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463731">
                <a:tc>
                  <a:txBody>
                    <a:bodyPr/>
                    <a:lstStyle/>
                    <a:p>
                      <a:pPr algn="l"/>
                      <a:r>
                        <a:rPr sz="770" b="1">
                          <a:solidFill>
                            <a:srgbClr val="F6FAFC"/>
                          </a:solidFill>
                          <a:latin typeface="Aptos"/>
                        </a:rPr>
                        <a:t>Cyber Innovation Hub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  <a:tr h="463734">
                <a:tc>
                  <a:txBody>
                    <a:bodyPr/>
                    <a:lstStyle/>
                    <a:p>
                      <a:pPr algn="l"/>
                      <a:r>
                        <a:rPr sz="770" b="1">
                          <a:solidFill>
                            <a:srgbClr val="F6FAFC"/>
                          </a:solidFill>
                          <a:latin typeface="Aptos"/>
                        </a:rPr>
                        <a:t>European Defense Tech Hub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770" b="0">
                          <a:solidFill>
                            <a:srgbClr val="F6FAFC"/>
                          </a:solidFill>
                          <a:latin typeface="Aptos"/>
                        </a:rPr>
                        <a:t>++</a:t>
                      </a:r>
                    </a:p>
                  </a:txBody>
                  <a:tcPr marL="45720" marR="45720" marT="22860" marB="22860">
                    <a:solidFill>
                      <a:srgbClr val="092230"/>
                    </a:solidFill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658368" y="5614416"/>
            <a:ext cx="10881360" cy="438912"/>
          </a:xfrm>
          <a:prstGeom prst="roundRect">
            <a:avLst/>
          </a:prstGeom>
          <a:solidFill>
            <a:srgbClr val="092230"/>
          </a:solidFill>
          <a:ln w="12700">
            <a:solidFill>
              <a:srgbClr val="DDA7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04672" y="5760720"/>
            <a:ext cx="10588752" cy="228600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1">
                <a:solidFill>
                  <a:srgbClr val="DDA736"/>
                </a:solidFill>
                <a:latin typeface="Aptos"/>
              </a:rPr>
              <a:t>Investor read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4672" y="6071616"/>
            <a:ext cx="10588752" cy="-109728"/>
          </a:xfrm>
          <a:prstGeom prst="rect">
            <a:avLst/>
          </a:prstGeom>
          <a:noFill/>
        </p:spPr>
        <p:txBody>
          <a:bodyPr wrap="square" anchor="t" lIns="36576" rIns="36576" tIns="18288" bIns="18288">
            <a:spAutoFit/>
          </a:bodyPr>
          <a:lstStyle/>
          <a:p>
            <a:pPr algn="l"/>
            <a:r>
              <a:rPr sz="919" b="0">
                <a:solidFill>
                  <a:srgbClr val="F6FAFC"/>
                </a:solidFill>
                <a:latin typeface="Aptos"/>
              </a:rPr>
              <a:t>The wedge is the combined operating layer: trusted rooms + domain depth + access + execution + intelligence memory.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