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6" r:id="rId11"/>
    <p:sldId id="267" r:id="rId12"/>
    <p:sldId id="269" r:id="rId13"/>
    <p:sldId id="268" r:id="rId14"/>
    <p:sldId id="271" r:id="rId15"/>
    <p:sldId id="270" r:id="rId16"/>
    <p:sldId id="276" r:id="rId17"/>
    <p:sldId id="272" r:id="rId18"/>
    <p:sldId id="273" r:id="rId19"/>
    <p:sldId id="274" r:id="rId20"/>
    <p:sldId id="275" r:id="rId21"/>
    <p:sldId id="279" r:id="rId22"/>
    <p:sldId id="278" r:id="rId23"/>
    <p:sldId id="277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5"/>
    <p:restoredTop sz="94670"/>
  </p:normalViewPr>
  <p:slideViewPr>
    <p:cSldViewPr snapToGrid="0" snapToObjects="1">
      <p:cViewPr>
        <p:scale>
          <a:sx n="95" d="100"/>
          <a:sy n="95" d="100"/>
        </p:scale>
        <p:origin x="1472" y="1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5FAA0-E2BE-374A-8BA0-06792855CA13}" type="datetimeFigureOut">
              <a:rPr lang="en-DE" smtClean="0"/>
              <a:t>15.05.26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6816-A9A1-1341-BB4C-2F2949021F5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3144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Istg dxaxs nicht zu abstrakt : </a:t>
            </a:r>
            <a:r>
              <a:rPr lang="en-GB" dirty="0"/>
              <a:t>S</a:t>
            </a:r>
            <a:r>
              <a:rPr lang="en-DE" dirty="0"/>
              <a:t>ollten wir konkreter darstellen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46816-A9A1-1341-BB4C-2F2949021F52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497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BE MORE SPECIFIC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46816-A9A1-1341-BB4C-2F2949021F52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2565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46816-A9A1-1341-BB4C-2F2949021F52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703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** private initiative ; no public mandate ; try to position around defence tech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46816-A9A1-1341-BB4C-2F2949021F52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38422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7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5202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slide01_02_media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397"/>
            <a:ext cx="1228725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TITLE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01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1463040"/>
            <a:ext cx="7863840" cy="7315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4000" b="0">
                <a:solidFill>
                  <a:srgbClr val="F2F6FA"/>
                </a:solidFill>
                <a:latin typeface="Georgia"/>
              </a:defRPr>
            </a:pPr>
            <a:r>
              <a:t>BASED Resilience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368" y="2331720"/>
            <a:ext cx="841248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000" b="0">
                <a:solidFill>
                  <a:srgbClr val="DCE7F2"/>
                </a:solidFill>
                <a:latin typeface="Aptos"/>
              </a:defRPr>
            </a:pPr>
            <a:r>
              <a:t>The trusted operating layer for resilience-era decision-makers.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368" y="3063240"/>
            <a:ext cx="8046720" cy="9144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B7C3D1"/>
                </a:solidFill>
                <a:latin typeface="Aptos"/>
              </a:defRPr>
            </a:pPr>
            <a:r>
              <a:t>Human-reviewed intelligence rooms, watchdesks and curated access for leaders navigating security, infrastructure, climate, capital and public-sector volatility.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38160" y="4983480"/>
            <a:ext cx="2926080" cy="6858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8174736" y="5084064"/>
            <a:ext cx="64008" cy="48463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321040" y="5225796"/>
            <a:ext cx="259689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INVESTOR PACKAGE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z_background_first set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680721"/>
            <a:ext cx="12191999" cy="8127999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10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rPr dirty="0"/>
              <a:t>Six platform layers, one AI-enabled intelligence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201349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Each layer creates signal. The AI knowledge layer curates, scores and packages that signal into customer workflow value.</a:t>
            </a:r>
          </a:p>
        </p:txBody>
      </p:sp>
      <p:pic>
        <p:nvPicPr>
          <p:cNvPr id="11" name="Picture 10" descr="_six product layers_GPT_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15" y="2408136"/>
            <a:ext cx="5477259" cy="36515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7763" y="2854236"/>
            <a:ext cx="2788920" cy="120308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34339" y="2954820"/>
            <a:ext cx="64008" cy="877824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80642" y="3000540"/>
            <a:ext cx="24597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642" y="3329724"/>
            <a:ext cx="2478024" cy="484631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Membership, events and access generate proprietary context.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42715" y="4125694"/>
            <a:ext cx="2788920" cy="120308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3479291" y="4226278"/>
            <a:ext cx="64008" cy="877824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3625595" y="4271998"/>
            <a:ext cx="24597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AI LAYER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5595" y="4601182"/>
            <a:ext cx="2478024" cy="484631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RAG, source index, persona graph and quality scoring.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7763" y="4271556"/>
            <a:ext cx="2788920" cy="120308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434339" y="4372140"/>
            <a:ext cx="64008" cy="877824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580642" y="4417860"/>
            <a:ext cx="24597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PRODUCTS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0642" y="4747044"/>
            <a:ext cx="2478024" cy="49859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Member services, intelligence reports, sector briefings and controlled source rooms.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442715" y="2886890"/>
            <a:ext cx="2788920" cy="120308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3479291" y="2987474"/>
            <a:ext cx="64008" cy="877824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3625595" y="3033194"/>
            <a:ext cx="24597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WORKFLOW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25595" y="3362378"/>
            <a:ext cx="2478024" cy="484631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Human-reviewed outputs embedded in customer decisions.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F4923EE-60C2-1159-00C2-D11D4A50DA9E}"/>
              </a:ext>
            </a:extLst>
          </p:cNvPr>
          <p:cNvSpPr/>
          <p:nvPr/>
        </p:nvSpPr>
        <p:spPr>
          <a:xfrm>
            <a:off x="-2871216" y="2621506"/>
            <a:ext cx="274320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AEC10-2DBC-1AD6-BABF-065CFA1F3D70}"/>
              </a:ext>
            </a:extLst>
          </p:cNvPr>
          <p:cNvSpPr txBox="1"/>
          <p:nvPr/>
        </p:nvSpPr>
        <p:spPr>
          <a:xfrm>
            <a:off x="-2688336" y="2767810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ACCESS MEMBERSHIPS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683A7-A841-41DF-1A38-F6A49FBCAB9C}"/>
              </a:ext>
            </a:extLst>
          </p:cNvPr>
          <p:cNvSpPr txBox="1"/>
          <p:nvPr/>
        </p:nvSpPr>
        <p:spPr>
          <a:xfrm>
            <a:off x="-2688336" y="3096994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Low-touch entry plus premium member participation. Tier/package pricing confirmed: Individual EUR1,300 / Institutional EUR6,500 / Patron EUR19,000; finance-owner sign-off remains external-send gate.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D39759-611C-7F5D-03CA-C488FD043062}"/>
              </a:ext>
            </a:extLst>
          </p:cNvPr>
          <p:cNvSpPr/>
          <p:nvPr/>
        </p:nvSpPr>
        <p:spPr>
          <a:xfrm>
            <a:off x="-2816352" y="4609826"/>
            <a:ext cx="2743200" cy="186994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2313EC-891B-7526-1F82-B3FC5C55E001}"/>
              </a:ext>
            </a:extLst>
          </p:cNvPr>
          <p:cNvSpPr txBox="1"/>
          <p:nvPr/>
        </p:nvSpPr>
        <p:spPr>
          <a:xfrm>
            <a:off x="-2633473" y="4756130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INTELLIGENCE PRODUCTS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0C2281-881C-6380-3984-BDB9ED59D217}"/>
              </a:ext>
            </a:extLst>
          </p:cNvPr>
          <p:cNvSpPr txBox="1"/>
          <p:nvPr/>
        </p:nvSpPr>
        <p:spPr>
          <a:xfrm>
            <a:off x="-2633473" y="5085314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Q4 media/intelligence services start marginally in 2026 and ramp only after member cadence, source workflow and delivery capacity are proven.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1A50534-2E6E-9899-3650-D3C5FAE752FC}"/>
              </a:ext>
            </a:extLst>
          </p:cNvPr>
          <p:cNvSpPr/>
          <p:nvPr/>
        </p:nvSpPr>
        <p:spPr>
          <a:xfrm>
            <a:off x="-1635020" y="6148126"/>
            <a:ext cx="246888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223F23-9613-20C5-8F7E-19968742808B}"/>
              </a:ext>
            </a:extLst>
          </p:cNvPr>
          <p:cNvSpPr txBox="1"/>
          <p:nvPr/>
        </p:nvSpPr>
        <p:spPr>
          <a:xfrm>
            <a:off x="-1452140" y="6294430"/>
            <a:ext cx="213969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SPRINTS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22111C-04D7-3191-D898-0F506A78D175}"/>
              </a:ext>
            </a:extLst>
          </p:cNvPr>
          <p:cNvSpPr txBox="1"/>
          <p:nvPr/>
        </p:nvSpPr>
        <p:spPr>
          <a:xfrm>
            <a:off x="-1452140" y="6623614"/>
            <a:ext cx="215798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Diligence briefs at EUR35k keep delivery fixed-scope and reusable.</a:t>
            </a:r>
          </a:p>
        </p:txBody>
      </p:sp>
      <p:sp>
        <p:nvSpPr>
          <p:cNvPr id="42" name="Phase 3 narrative insert 10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The product stack connects source index, persona graph, controlled rooms, watchdesks, reports and human review. AI is the leverage layer behind membership, formats, intelligence products and controlled rooms.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z_background_first set.png"/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24061" y="-246381"/>
            <a:ext cx="12191999" cy="8127999"/>
          </a:xfrm>
          <a:prstGeom prst="rect">
            <a:avLst/>
          </a:prstGeom>
          <a:solidFill>
            <a:schemeClr val="tx1"/>
          </a:solidFill>
          <a:effectLst>
            <a:softEdge rad="1270000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CUSTOMERS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11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Multi-tier customer approach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Separate buyer groups keep the revenue model disciplined and avoid generic community claims.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4440" y="2331720"/>
            <a:ext cx="2560320" cy="3200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ctr">
              <a:defRPr sz="1600" b="1">
                <a:solidFill>
                  <a:srgbClr val="22B7FF"/>
                </a:solidFill>
                <a:latin typeface="Aptos"/>
              </a:defRPr>
            </a:pPr>
            <a:r>
              <a:rPr dirty="0"/>
              <a:t>ACCESS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4880" y="2331720"/>
            <a:ext cx="2560320" cy="3200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ctr">
              <a:defRPr sz="1600" b="1">
                <a:solidFill>
                  <a:srgbClr val="D9B35F"/>
                </a:solidFill>
                <a:latin typeface="Aptos"/>
              </a:defRPr>
            </a:pPr>
            <a:r>
              <a:t>INTELLIGENCE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320" y="2331720"/>
            <a:ext cx="2560320" cy="3200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ctr">
              <a:defRPr sz="1600" b="1">
                <a:solidFill>
                  <a:srgbClr val="22B7FF"/>
                </a:solidFill>
                <a:latin typeface="Aptos"/>
              </a:defRPr>
            </a:pPr>
            <a:r>
              <a:t>EXECUTION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368" y="2880360"/>
            <a:ext cx="3337560" cy="1874519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694944" y="2980944"/>
            <a:ext cx="64008" cy="1673351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41247" y="3026664"/>
            <a:ext cx="300837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MEMBERS / SPONSORS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247" y="3355848"/>
            <a:ext cx="3026664" cy="12801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600" b="0">
                <a:solidFill>
                  <a:srgbClr val="DCE7F2"/>
                </a:solidFill>
                <a:latin typeface="Aptos"/>
              </a:defRPr>
            </a:pPr>
            <a:r>
              <a:t>Curated knowledge access, event intelligence, partner maps and visibility.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416552" y="2880360"/>
            <a:ext cx="3337560" cy="1874519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4453128" y="2980944"/>
            <a:ext cx="64008" cy="1673351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4599432" y="3026664"/>
            <a:ext cx="300837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INVESTORS / INSTITUTIONS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99432" y="3355848"/>
            <a:ext cx="3026664" cy="12801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Membership, Q4 media/intelligence services, sector briefings and source-linked reports.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74736" y="2880360"/>
            <a:ext cx="3337560" cy="1874519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22"/>
          <p:cNvSpPr/>
          <p:nvPr/>
        </p:nvSpPr>
        <p:spPr>
          <a:xfrm>
            <a:off x="8211311" y="2980944"/>
            <a:ext cx="64008" cy="1673351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8357615" y="3026664"/>
            <a:ext cx="300837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OPERATORS / FOUNDERS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57615" y="3355848"/>
            <a:ext cx="3026664" cy="12801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Managed watchdesks, vendor maps, training assets and execution briefings.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ACFBA47-FD38-641D-24A8-B0CE4BBDAB88}"/>
              </a:ext>
            </a:extLst>
          </p:cNvPr>
          <p:cNvSpPr/>
          <p:nvPr/>
        </p:nvSpPr>
        <p:spPr>
          <a:xfrm>
            <a:off x="-2505456" y="4006775"/>
            <a:ext cx="274320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67A63D-AE30-DCA8-2A0E-80F030F18584}"/>
              </a:ext>
            </a:extLst>
          </p:cNvPr>
          <p:cNvSpPr txBox="1"/>
          <p:nvPr/>
        </p:nvSpPr>
        <p:spPr>
          <a:xfrm>
            <a:off x="-2322576" y="4153079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ACCESS MEMBERSHIPS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FF70A4-429F-E114-1F50-20E22F4DEF90}"/>
              </a:ext>
            </a:extLst>
          </p:cNvPr>
          <p:cNvSpPr txBox="1"/>
          <p:nvPr/>
        </p:nvSpPr>
        <p:spPr>
          <a:xfrm>
            <a:off x="-2322576" y="4482263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Low-touch entry plus premium member participation. Tier/package pricing confirmed: Individual EUR1,300 / Institutional EUR6,500 / Patron EUR19,000; finance-owner sign-off remains external-send gate.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3BAAD64-7455-3739-8BC0-257111E9754B}"/>
              </a:ext>
            </a:extLst>
          </p:cNvPr>
          <p:cNvSpPr/>
          <p:nvPr/>
        </p:nvSpPr>
        <p:spPr>
          <a:xfrm>
            <a:off x="5175504" y="6211672"/>
            <a:ext cx="2743200" cy="186994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C6C80D-E2BE-6ADF-3B25-A273CA466DB4}"/>
              </a:ext>
            </a:extLst>
          </p:cNvPr>
          <p:cNvSpPr/>
          <p:nvPr/>
        </p:nvSpPr>
        <p:spPr>
          <a:xfrm>
            <a:off x="5212080" y="6312256"/>
            <a:ext cx="64008" cy="12618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A66422-9DFB-2DC7-4E4E-F0C9B8B2B519}"/>
              </a:ext>
            </a:extLst>
          </p:cNvPr>
          <p:cNvSpPr txBox="1"/>
          <p:nvPr/>
        </p:nvSpPr>
        <p:spPr>
          <a:xfrm>
            <a:off x="5358383" y="6687160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Q4 media/intelligence services start marginally in 2026 and ramp only after member cadence, source workflow and delivery capacity are proven.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4944953-6443-991F-8F4A-28394FA0DEB5}"/>
              </a:ext>
            </a:extLst>
          </p:cNvPr>
          <p:cNvSpPr/>
          <p:nvPr/>
        </p:nvSpPr>
        <p:spPr>
          <a:xfrm>
            <a:off x="11469623" y="4012064"/>
            <a:ext cx="246888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A421C9-D3EE-78F7-55F8-138C87178149}"/>
              </a:ext>
            </a:extLst>
          </p:cNvPr>
          <p:cNvSpPr txBox="1"/>
          <p:nvPr/>
        </p:nvSpPr>
        <p:spPr>
          <a:xfrm>
            <a:off x="11652503" y="4487552"/>
            <a:ext cx="215798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Diligence briefs at EUR35k keep delivery fixed-scope and reusable.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01ABB52-ADED-A702-8739-E67755C43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92" y="-2456678"/>
            <a:ext cx="7772400" cy="4105997"/>
          </a:xfrm>
          <a:prstGeom prst="rect">
            <a:avLst/>
          </a:prstGeom>
        </p:spPr>
      </p:pic>
      <p:sp>
        <p:nvSpPr>
          <p:cNvPr id="46" name="Phase 3 narrative insert 11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Customer groups are kept distinct: members and sponsors, institutions and investors, operators and founders, public-sector/military quota, and premium intelligence buyers. Breakfast reach can feed the free pool; paid conversion stays inside the first 1,000-member ceiling.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4" name="Picture 23" descr="slide01_02_media_image1.png">
            <a:extLst>
              <a:ext uri="{FF2B5EF4-FFF2-40B4-BE49-F238E27FC236}">
                <a16:creationId xmlns:a16="http://schemas.microsoft.com/office/drawing/2014/main" id="{16271B6C-8826-449D-DFE3-080C5FF2B2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BUYER POOLS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-681228"/>
            <a:ext cx="1005840" cy="175433"/>
          </a:xfrm>
          <a:prstGeom prst="rect">
            <a:avLst/>
          </a:prstGeom>
          <a:solidFill>
            <a:srgbClr val="FFFF00"/>
          </a:solidFill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rPr>
                <a:solidFill>
                  <a:srgbClr val="C00000"/>
                </a:solidFill>
              </a:rPr>
              <a:t>12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Bounded buyer pools and ARPU bands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Paid premium memberships and premier intelligence users define the initial market logic.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560320"/>
            <a:ext cx="3429000" cy="16002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660903"/>
            <a:ext cx="64008" cy="13990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7066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PREMIUM MEMBERS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035808"/>
            <a:ext cx="31181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Entry-to-premium membership converts trusted access into recurring participation.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9120" y="2560320"/>
            <a:ext cx="3429000" cy="16002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25696" y="2660903"/>
            <a:ext cx="64008" cy="139903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572000" y="27066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PREMIER INTELLIGENCE USERS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035808"/>
            <a:ext cx="31181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Investors, institutions and strategic operators pay for reviewed rooms and watchdesks.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19872" y="2560320"/>
            <a:ext cx="3429000" cy="16002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156448" y="2660903"/>
            <a:ext cx="64008" cy="13990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302752" y="27066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STRATEGIC PARTNERS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2752" y="3035808"/>
            <a:ext cx="31181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Cohorts, sponsor packs and programs remain evidence-gated upside until named partners convert.</a:t>
            </a:r>
          </a:p>
        </p:txBody>
      </p:sp>
      <p:pic>
        <p:nvPicPr>
          <p:cNvPr id="2" name="Picture 1" descr="slide01_02_media_image1.pn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B45AABB-5278-623D-2815-B79573479309}"/>
              </a:ext>
            </a:extLst>
          </p:cNvPr>
          <p:cNvSpPr/>
          <p:nvPr/>
        </p:nvSpPr>
        <p:spPr>
          <a:xfrm>
            <a:off x="-2421407" y="5488710"/>
            <a:ext cx="2788920" cy="1203088"/>
          </a:xfrm>
          <a:prstGeom prst="roundRect">
            <a:avLst/>
          </a:prstGeom>
          <a:noFill/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1st </a:t>
            </a: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breakfast</a:t>
            </a: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08E83F-6924-FBD5-044F-A76E2BA86933}"/>
              </a:ext>
            </a:extLst>
          </p:cNvPr>
          <p:cNvSpPr/>
          <p:nvPr/>
        </p:nvSpPr>
        <p:spPr>
          <a:xfrm>
            <a:off x="-423794" y="5488710"/>
            <a:ext cx="2788920" cy="1203088"/>
          </a:xfrm>
          <a:prstGeom prst="roundRect">
            <a:avLst/>
          </a:prstGeom>
          <a:noFill/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2nd </a:t>
            </a: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breakfast</a:t>
            </a:r>
            <a:endParaRPr lang="de-DE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C13DA7A-1A28-167D-FE88-585BB55B382E}"/>
              </a:ext>
            </a:extLst>
          </p:cNvPr>
          <p:cNvSpPr/>
          <p:nvPr/>
        </p:nvSpPr>
        <p:spPr>
          <a:xfrm>
            <a:off x="4581961" y="5416027"/>
            <a:ext cx="2788920" cy="1203088"/>
          </a:xfrm>
          <a:prstGeom prst="roundRect">
            <a:avLst/>
          </a:prstGeom>
          <a:noFill/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Q3/Q4 </a:t>
            </a:r>
            <a:b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extended</a:t>
            </a: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b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media</a:t>
            </a: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services</a:t>
            </a:r>
            <a:endParaRPr lang="de-DE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92B01F9-57ED-FEDB-1332-9FE2732532C7}"/>
              </a:ext>
            </a:extLst>
          </p:cNvPr>
          <p:cNvSpPr/>
          <p:nvPr/>
        </p:nvSpPr>
        <p:spPr>
          <a:xfrm>
            <a:off x="2220932" y="5488710"/>
            <a:ext cx="2788920" cy="1203088"/>
          </a:xfrm>
          <a:prstGeom prst="roundRect">
            <a:avLst/>
          </a:prstGeom>
          <a:noFill/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Pre-</a:t>
            </a: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sale</a:t>
            </a: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b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3rd </a:t>
            </a:r>
            <a:r>
              <a:rPr lang="de-DE" dirty="0" err="1">
                <a:solidFill>
                  <a:schemeClr val="tx1"/>
                </a:solidFill>
                <a:highlight>
                  <a:srgbClr val="FFFF00"/>
                </a:highlight>
              </a:rPr>
              <a:t>breakfast</a:t>
            </a:r>
            <a:b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--membership</a:t>
            </a:r>
          </a:p>
          <a:p>
            <a:pPr algn="ctr"/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9" name="Phase 3 narrative insert 12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Proof-led product mix: Breakfast demand creates reach, Club converts recurring relationships, and MSB pre-sale validates willingness to pay. Selective paid conversion drives growth; premium members receive MSB access while free members remain lighter-touch.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1" name="Picture 30" descr="slide01_02_media_image1.png">
            <a:extLst>
              <a:ext uri="{FF2B5EF4-FFF2-40B4-BE49-F238E27FC236}">
                <a16:creationId xmlns:a16="http://schemas.microsoft.com/office/drawing/2014/main" id="{8791CAE6-E264-7B87-CDB9-82E38B270B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MARKET SIZING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-477700"/>
            <a:ext cx="1005840" cy="175433"/>
          </a:xfrm>
          <a:prstGeom prst="rect">
            <a:avLst/>
          </a:prstGeom>
          <a:solidFill>
            <a:srgbClr val="FFFF00"/>
          </a:solidFill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rPr>
                <a:solidFill>
                  <a:srgbClr val="C00000"/>
                </a:solidFill>
              </a:rPr>
              <a:t>13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Not top-down TAM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The lower-case case is built from customer/unit volume x price, not a top-down market-share assumption.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514600"/>
            <a:ext cx="3200400" cy="150876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615184"/>
            <a:ext cx="64008" cy="130759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660904"/>
            <a:ext cx="28712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2026 LOWER-CASE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2990088"/>
            <a:ext cx="2889504" cy="91439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59536" y="3017520"/>
            <a:ext cx="2834640" cy="421654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EUR830k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9536" y="3502152"/>
            <a:ext cx="2834640" cy="42976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Package-pricing active case; non-stacked.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480560" y="2514600"/>
            <a:ext cx="3200400" cy="150876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4517136" y="2615184"/>
            <a:ext cx="64008" cy="130759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4663440" y="2660904"/>
            <a:ext cx="28712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2027 LOWER-CASE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63440" y="2990088"/>
            <a:ext cx="2889504" cy="91439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4681728" y="3017520"/>
            <a:ext cx="28346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EUR2.619m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1728" y="3502152"/>
            <a:ext cx="2834640" cy="42976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Membership plus media; gate to named pipeline.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02752" y="2514600"/>
            <a:ext cx="3200400" cy="150876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8339327" y="2615184"/>
            <a:ext cx="64008" cy="130759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8485632" y="2660904"/>
            <a:ext cx="28712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2028 LOWER-CASE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85632" y="2990088"/>
            <a:ext cx="2889504" cy="91439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8503920" y="3017520"/>
            <a:ext cx="28346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EUR8.95m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03920" y="3502152"/>
            <a:ext cx="2834640" cy="42976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Gated expansion case, not historical fact.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3232" y="4421315"/>
            <a:ext cx="1078992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600" b="0">
                <a:solidFill>
                  <a:srgbClr val="DCE7F2"/>
                </a:solidFill>
                <a:latin typeface="Aptos"/>
              </a:defRPr>
            </a:pPr>
            <a:r>
              <a:rPr dirty="0"/>
              <a:t>SCB/SBR/MSB/base revenue is reference/call-gated and excluded from the active lower-case total.</a:t>
            </a:r>
          </a:p>
        </p:txBody>
      </p:sp>
      <p:sp>
        <p:nvSpPr>
          <p:cNvPr id="32" name="Phase 3 narrative insert 13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Active package-pricing case: 2026 EUR830k, 2027 EUR2.619m, 2028 EUR8.95m. 2026 includes EUR530k membership revenue from 270 paid seats / 166 paid license packages inside 990 total members.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14 / 25</a:t>
            </a:r>
          </a:p>
        </p:txBody>
      </p:sp>
      <p:pic>
        <p:nvPicPr>
          <p:cNvPr id="2" name="Picture 1" descr="z_background_first set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0257" y="-634999"/>
            <a:ext cx="12191999" cy="8127999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38A4C0-F4ED-CC2C-AB4F-DEBF2B1A2F0E}"/>
              </a:ext>
            </a:extLst>
          </p:cNvPr>
          <p:cNvSpPr txBox="1"/>
          <p:nvPr/>
        </p:nvSpPr>
        <p:spPr>
          <a:xfrm>
            <a:off x="3065930" y="557784"/>
            <a:ext cx="416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COMPETITION MATRIX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81853-F027-E4F2-7202-104B63207ABB}"/>
              </a:ext>
            </a:extLst>
          </p:cNvPr>
          <p:cNvSpPr txBox="1"/>
          <p:nvPr/>
        </p:nvSpPr>
        <p:spPr>
          <a:xfrm>
            <a:off x="870114" y="1272802"/>
            <a:ext cx="4163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DLD / BLOOMBERG / BURDA / SPRINGER / CYBER INNOVATION HUB / EUROPEAN DEFENSE TECH HUB / POLITICO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AEA30-9BBE-0EDA-64F1-FB32DB448A89}"/>
              </a:ext>
            </a:extLst>
          </p:cNvPr>
          <p:cNvSpPr txBox="1"/>
          <p:nvPr/>
        </p:nvSpPr>
        <p:spPr>
          <a:xfrm>
            <a:off x="4276166" y="893936"/>
            <a:ext cx="8963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DOMAIN SPECIALISTS EVENTS COMMUNICATION LOCATION AGENCY INNOVATION</a:t>
            </a:r>
          </a:p>
          <a:p>
            <a:r>
              <a:rPr lang="en-DE" dirty="0">
                <a:solidFill>
                  <a:schemeClr val="bg1"/>
                </a:solidFill>
              </a:rPr>
              <a:t> </a:t>
            </a:r>
          </a:p>
          <a:p>
            <a:endParaRPr lang="en-DE" dirty="0">
              <a:solidFill>
                <a:schemeClr val="bg1"/>
              </a:solidFill>
            </a:endParaRPr>
          </a:p>
          <a:p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6B1DA4-08BE-17E4-4CBD-943A4378CA8C}"/>
              </a:ext>
            </a:extLst>
          </p:cNvPr>
          <p:cNvSpPr txBox="1"/>
          <p:nvPr/>
        </p:nvSpPr>
        <p:spPr>
          <a:xfrm>
            <a:off x="5025614" y="2629132"/>
            <a:ext cx="416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HACKATHON</a:t>
            </a:r>
          </a:p>
          <a:p>
            <a:endParaRPr lang="en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z_background_first set.pn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634999"/>
            <a:ext cx="12191999" cy="8127999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BUSINESS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15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1965960"/>
            <a:ext cx="3840480" cy="2743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22B7FF"/>
                </a:solidFill>
                <a:latin typeface="Aptos"/>
              </a:defRPr>
            </a:pPr>
            <a:r>
              <a:t>BUSINESS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2331720"/>
            <a:ext cx="8961120" cy="6858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600" b="0">
                <a:solidFill>
                  <a:srgbClr val="F2F6FA"/>
                </a:solidFill>
                <a:latin typeface="Georgia"/>
              </a:defRPr>
            </a:pPr>
            <a:r>
              <a:t>Trust-led GTM, recurring intelligence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368" y="3566160"/>
            <a:ext cx="8595360" cy="6400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800" b="0">
                <a:solidFill>
                  <a:srgbClr val="DCE7F2"/>
                </a:solidFill>
                <a:latin typeface="Aptos"/>
              </a:defRPr>
            </a:pPr>
            <a:r>
              <a:rPr dirty="0"/>
              <a:t>Trust earns access. Access creates signal. Signal becomes source-linked, human-reviewed intelligence products.</a:t>
            </a:r>
          </a:p>
        </p:txBody>
      </p:sp>
      <p:sp>
        <p:nvSpPr>
          <p:cNvPr id="12" name="Phase 3 narrative insert 15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MSB and external formats acquire trust; Club monetizes recurring relationships; Q4 media adds a marginal 2026 revenue line; incubation remains haircut until delivery proof. Customer outputs must remain source-linked, reviewed and reusable.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8" name="Picture 27" descr="slide01_02_media_image1.png">
            <a:extLst>
              <a:ext uri="{FF2B5EF4-FFF2-40B4-BE49-F238E27FC236}">
                <a16:creationId xmlns:a16="http://schemas.microsoft.com/office/drawing/2014/main" id="{77A43D23-3DC6-9879-1A27-7DEEFFE9EA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ECONOMICS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16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Membership-led proof case plus Q4 media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Membership architecture is under active refresh; investor version should emphasize buyer jobs, price x volume logic and evidence state.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514600"/>
            <a:ext cx="274320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261518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2660904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ACCESS MEMBERSHIPS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2990088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Low-touch entry plus premium member participation. Tier/package pricing confirmed: Individual EUR1,300 / Institutional EUR6,500 / Patron EUR19,000; finance-owner sign-off remains external-send gate.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66160" y="2514600"/>
            <a:ext cx="2743200" cy="186994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3602736" y="2615184"/>
            <a:ext cx="64008" cy="12618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3749039" y="2660904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INTELLIGENCE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49039" y="2990088"/>
            <a:ext cx="24323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Q4 media/intelligence services start marginally in 2026 and ramp only after member cadence, source workflow and delivery capacity are proven.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37960" y="2514600"/>
            <a:ext cx="246888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574536" y="261518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720840" y="2660904"/>
            <a:ext cx="213969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SPRINTS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20840" y="2990088"/>
            <a:ext cx="215798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Diligence briefs at EUR35k keep delivery fixed-scope and reusable.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35440" y="2514600"/>
            <a:ext cx="2331720" cy="18699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9272015" y="261518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418319" y="2660904"/>
            <a:ext cx="20025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PROGRAMS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18319" y="2990088"/>
            <a:ext cx="202082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Strategic cohorts at EUR500k remain scenario until named partners convert.</a:t>
            </a:r>
          </a:p>
        </p:txBody>
      </p:sp>
      <p:sp>
        <p:nvSpPr>
          <p:cNvPr id="29" name="Phase 3 narrative insert 16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2026 active economics: 990 total members, 270 paid seats / 166 paid license packages, EUR530k membership revenue, plus EUR100k media, EUR100k incubation and EUR100k event-format expansion.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3" name="Picture 22" descr="slide01_02_media_image1.png">
            <a:extLst>
              <a:ext uri="{FF2B5EF4-FFF2-40B4-BE49-F238E27FC236}">
                <a16:creationId xmlns:a16="http://schemas.microsoft.com/office/drawing/2014/main" id="{026D11B3-3B3F-A604-9732-F1CF663930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RECURRING FIRST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17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Recurring first, scenario upside second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Membership, intelligence rooms and managed watchdesks are the predictable base. Strategic programs and Houses remain upside.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606040"/>
            <a:ext cx="3429000" cy="16459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706624"/>
            <a:ext cx="64008" cy="14447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RECURRING BASE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081528"/>
            <a:ext cx="3118104" cy="10515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Membership, knowledge access, briefings and source-linked updates.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9120" y="2606040"/>
            <a:ext cx="3429000" cy="16459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25696" y="2706624"/>
            <a:ext cx="64008" cy="14447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572000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PREMIUM WORKFLOW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081528"/>
            <a:ext cx="3118104" cy="10515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High-value media/intelligence packages add upside after Q4 2026 and remain capacity-gated.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19872" y="2606040"/>
            <a:ext cx="3429000" cy="16459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156448" y="2706624"/>
            <a:ext cx="64008" cy="14447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302752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SCENARIO UPSIDE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2752" y="3081528"/>
            <a:ext cx="3118104" cy="10515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Strategic programs and Houses scale only after demand and capacity gates pass.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36A86-850F-A9F4-52D2-A22888B534AA}"/>
              </a:ext>
            </a:extLst>
          </p:cNvPr>
          <p:cNvSpPr txBox="1"/>
          <p:nvPr/>
        </p:nvSpPr>
        <p:spPr>
          <a:xfrm>
            <a:off x="4813437" y="4521672"/>
            <a:ext cx="2795778" cy="590931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800" b="0">
                <a:solidFill>
                  <a:srgbClr val="DCE7F2"/>
                </a:solidFill>
                <a:latin typeface="Aptos"/>
              </a:defRPr>
            </a:pPr>
            <a:r>
              <a:rPr lang="de-DE" dirty="0" err="1"/>
              <a:t>Resilience</a:t>
            </a:r>
            <a:r>
              <a:rPr lang="de-DE" dirty="0"/>
              <a:t> House </a:t>
            </a:r>
            <a:br>
              <a:rPr lang="de-DE" dirty="0"/>
            </a:b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gravitation</a:t>
            </a:r>
            <a:r>
              <a:rPr lang="de-DE" dirty="0"/>
              <a:t> </a:t>
            </a:r>
            <a:r>
              <a:rPr lang="de-DE" dirty="0" err="1"/>
              <a:t>center</a:t>
            </a:r>
            <a:endParaRPr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E0FCCA-8023-FECB-766C-810CB5DBDB18}"/>
              </a:ext>
            </a:extLst>
          </p:cNvPr>
          <p:cNvSpPr txBox="1"/>
          <p:nvPr/>
        </p:nvSpPr>
        <p:spPr>
          <a:xfrm>
            <a:off x="1099566" y="4521672"/>
            <a:ext cx="2795778" cy="313932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800" b="0">
                <a:solidFill>
                  <a:srgbClr val="DCE7F2"/>
                </a:solidFill>
                <a:latin typeface="Aptos"/>
              </a:defRPr>
            </a:pPr>
            <a:r>
              <a:rPr lang="de-DE" dirty="0"/>
              <a:t>Digital and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57CA89C-074F-722D-0B05-AA4E1742ACC3}"/>
              </a:ext>
            </a:extLst>
          </p:cNvPr>
          <p:cNvSpPr/>
          <p:nvPr/>
        </p:nvSpPr>
        <p:spPr>
          <a:xfrm>
            <a:off x="98678" y="2221992"/>
            <a:ext cx="8121778" cy="3483864"/>
          </a:xfrm>
          <a:prstGeom prst="roundRect">
            <a:avLst/>
          </a:prstGeom>
          <a:noFill/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THE CORE MODEL </a:t>
            </a:r>
            <a:br>
              <a:rPr lang="de-DE" dirty="0"/>
            </a:br>
            <a:r>
              <a:rPr lang="de-DE" dirty="0"/>
              <a:t>THE CORE LOCATION </a:t>
            </a:r>
            <a:endParaRPr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C892C57-E180-12F9-504C-958FB35C6FDF}"/>
              </a:ext>
            </a:extLst>
          </p:cNvPr>
          <p:cNvSpPr/>
          <p:nvPr/>
        </p:nvSpPr>
        <p:spPr>
          <a:xfrm>
            <a:off x="450166" y="5081955"/>
            <a:ext cx="3429000" cy="16459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Phase 3 narrative insert 17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Scale from Munich first: prove the core model and core location, then expand. Recurring membership monetizes the relationship across 365 days; intelligence and media products follow from Q4 2026. Sponsor/member pre-sales reduce working-capital risk.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8" name="Picture 27" descr="slide01_02_media_image1.png">
            <a:extLst>
              <a:ext uri="{FF2B5EF4-FFF2-40B4-BE49-F238E27FC236}">
                <a16:creationId xmlns:a16="http://schemas.microsoft.com/office/drawing/2014/main" id="{5517A80A-71A2-3801-BF60-0490593B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MODEL GATES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18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Driver model view: caveats visible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Active package-pricing model: EUR830k / EUR2.619m / EUR8.95m, non-stacked and proof-gated.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2920" y="2331720"/>
            <a:ext cx="2697480" cy="11430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539496" y="2432303"/>
            <a:ext cx="64008" cy="9418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685800" y="2478024"/>
            <a:ext cx="236829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MEMBERSHIP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807208"/>
            <a:ext cx="2386584" cy="5486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2026/2027 cap: 990 / 1,000 total members; paid seats 270 / 480; 2026 paid license packages 166; evidence state required.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56432" y="2331720"/>
            <a:ext cx="2697480" cy="11430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3493008" y="2432303"/>
            <a:ext cx="64008" cy="94183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6409944" y="2331720"/>
            <a:ext cx="2697480" cy="11430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446520" y="2432303"/>
            <a:ext cx="64008" cy="9418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ounded Rectangle 22"/>
          <p:cNvSpPr/>
          <p:nvPr/>
        </p:nvSpPr>
        <p:spPr>
          <a:xfrm>
            <a:off x="9363456" y="2331720"/>
            <a:ext cx="2331720" cy="11430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9400032" y="2432303"/>
            <a:ext cx="64008" cy="9418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546336" y="2478024"/>
            <a:ext cx="20025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INCUBATION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46336" y="2807208"/>
            <a:ext cx="2020824" cy="5486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Strategic programs remain marginal in 2026/2027 and are capped at &lt;=0.2x legacy plan until named partners convert.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8368" y="4160520"/>
            <a:ext cx="1078992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Investor reliance requires buyer, product, unit, price and evidence state to remain visible.</a:t>
            </a:r>
          </a:p>
        </p:txBody>
      </p:sp>
      <p:pic>
        <p:nvPicPr>
          <p:cNvPr id="2" name="Picture 1" descr="slide01_02_media_image1.pn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30" name="Phase 3 narrative insert 18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Recalibrated cap logic: 2026 = 990 total members including 620 free, 100 military/government and 270 paid seats; 2027 = 1,000 total members including 480 paid seats. Each case shows category, seats, price, conversion assumption and evidence state.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PLATFORM GROWTH</a:t>
            </a:r>
          </a:p>
        </p:txBody>
      </p:sp>
      <p:pic>
        <p:nvPicPr>
          <p:cNvPr id="36" name="Picture 35" descr="slide01_02_media_image1.png">
            <a:extLst>
              <a:ext uri="{FF2B5EF4-FFF2-40B4-BE49-F238E27FC236}">
                <a16:creationId xmlns:a16="http://schemas.microsoft.com/office/drawing/2014/main" id="{EE9A3B7E-A764-43AB-B81D-48B9D63381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20574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19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Product-level revenue forecast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Main deck uses the lower proof-case path; legacy high scenarios stay in diligence context.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651760"/>
            <a:ext cx="2514600" cy="17145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275234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279806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2025 ACTUAL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3127248"/>
            <a:ext cx="22037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795528" y="3154680"/>
            <a:ext cx="2148840" cy="421654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rPr dirty="0"/>
              <a:t>EUR245k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5528" y="3639312"/>
            <a:ext cx="214884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Source-backed historical revenue.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29000" y="2651760"/>
            <a:ext cx="2514600" cy="17145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3465576" y="2752344"/>
            <a:ext cx="64008" cy="12618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3611880" y="279806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1880" y="3127248"/>
            <a:ext cx="22037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3630168" y="3154680"/>
            <a:ext cx="21488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EUR830k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0168" y="3639312"/>
            <a:ext cx="214884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Package-pricing active case.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63640" y="2651760"/>
            <a:ext cx="2514600" cy="17145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6300216" y="275234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6446520" y="279806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46520" y="3127248"/>
            <a:ext cx="22037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6464808" y="3154680"/>
            <a:ext cx="21488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EUR2.619m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64808" y="3639312"/>
            <a:ext cx="214884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Membership plus media; named-pipeline gate.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098280" y="2651760"/>
            <a:ext cx="2514600" cy="17145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9134856" y="2752344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9281160" y="279806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2028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1160" y="3127248"/>
            <a:ext cx="220370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9299448" y="3154680"/>
            <a:ext cx="21488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EUR8.95m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99448" y="3639312"/>
            <a:ext cx="214884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Gated expansion case.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8368" y="4572000"/>
            <a:ext cx="107899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600" b="0">
                <a:solidFill>
                  <a:srgbClr val="DCE7F2"/>
                </a:solidFill>
                <a:latin typeface="Aptos"/>
              </a:defRPr>
            </a:pPr>
            <a:r>
              <a:t>2025 MSB revenue: EUR140k. Breakfast/sponsor activity validates demand only after invoice-backed package BOM and pricing logic.</a:t>
            </a:r>
          </a:p>
        </p:txBody>
      </p:sp>
      <p:sp>
        <p:nvSpPr>
          <p:cNvPr id="38" name="Phase 3 narrative insert 19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Active package-pricing path: 2025 actual EUR245k; 2026 EUR830k; 2027 EUR2.619m; 2028 EUR8.95m. Prior EUR2m/EUR6m/EUR18m and EUR1.2m/EUR3.746m/EUR11.97m paths are audit bridge only.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667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CONTENTS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02 / 25</a:t>
            </a:r>
          </a:p>
        </p:txBody>
      </p:sp>
      <p:pic>
        <p:nvPicPr>
          <p:cNvPr id="2" name="Picture 1" descr="slide01_02_media_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47" y="-1989"/>
            <a:ext cx="1228725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Table of contents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Context · Munich proof · Product architecture · Business model · Operating system · Diligence &amp; ask.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743200"/>
            <a:ext cx="2487168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889504"/>
            <a:ext cx="2157984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01 CONTEXT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218688"/>
            <a:ext cx="2176272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Why now, market logic, Munich proof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47287" y="2743200"/>
            <a:ext cx="2487168" cy="14173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3483863" y="2843784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3630168" y="2889504"/>
            <a:ext cx="2157984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02 BUSINESS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0168" y="3218688"/>
            <a:ext cx="2176272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Trust-led GTM, recurring model, forecast bridge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36207" y="2743200"/>
            <a:ext cx="2487168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272783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419088" y="2889504"/>
            <a:ext cx="2157984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03 OPERATING SYSTEM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19088" y="3218688"/>
            <a:ext cx="2176272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Asset-light scale, secure AI, moat, team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25128" y="2743200"/>
            <a:ext cx="2487168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9061703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208007" y="2889504"/>
            <a:ext cx="2157984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04 DILIGENCE &amp; ASK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08007" y="3218688"/>
            <a:ext cx="2176272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Evidence gates, use of funds, round ask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OPERATING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20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1965960"/>
            <a:ext cx="3840480" cy="2743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22B7FF"/>
                </a:solidFill>
                <a:latin typeface="Aptos"/>
              </a:defRPr>
            </a:pPr>
            <a:r>
              <a:t>OPERATING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2331720"/>
            <a:ext cx="8961120" cy="6858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600" b="0">
                <a:solidFill>
                  <a:srgbClr val="F2F6FA"/>
                </a:solidFill>
                <a:latin typeface="Georgia"/>
              </a:defRPr>
            </a:pPr>
            <a:r>
              <a:t>The operating system is the company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368" y="3154680"/>
            <a:ext cx="8595360" cy="590931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Compounding knowledge infrastructure and proof-gated workflows create operating leverage.</a:t>
            </a:r>
          </a:p>
        </p:txBody>
      </p:sp>
      <p:pic>
        <p:nvPicPr>
          <p:cNvPr id="12" name="Picture 11" descr="z_background_first set.png">
            <a:extLst>
              <a:ext uri="{FF2B5EF4-FFF2-40B4-BE49-F238E27FC236}">
                <a16:creationId xmlns:a16="http://schemas.microsoft.com/office/drawing/2014/main" id="{52D9D619-437F-0861-9CB7-03638B7AF0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" y="4617721"/>
            <a:ext cx="12191999" cy="8127999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3" name="Phase 3 narrative insert 20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Target-state organization: founder-led today, then 6-9 month buildout across operations, content/research, community, fellowship, finance/admin, advisors and tech/product support.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MOAT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21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Curated trust plus compounding knowledge infrastructure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2149543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Moat compounds through relationship density, proprietary signal, knowledge memory and customer workflow lock-in.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743200"/>
            <a:ext cx="2514600" cy="16002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2843784"/>
            <a:ext cx="64008" cy="13990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288950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TRUST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3218688"/>
            <a:ext cx="22037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Decision-maker relationships and convening credibility.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2743200"/>
            <a:ext cx="2514600" cy="16002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3465576" y="2843784"/>
            <a:ext cx="64008" cy="139903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3611880" y="288950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SIGNAL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11880" y="3218688"/>
            <a:ext cx="22037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Each member cycle, event and briefing creates source-linked intelligence.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63640" y="2743200"/>
            <a:ext cx="2514600" cy="16002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300216" y="2843784"/>
            <a:ext cx="64008" cy="13990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446520" y="2889504"/>
            <a:ext cx="2185416" cy="23698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H</a:t>
            </a:r>
            <a:r>
              <a:rPr lang="de-DE" dirty="0" err="1"/>
              <a:t>igh</a:t>
            </a:r>
            <a:r>
              <a:rPr lang="de-DE" dirty="0"/>
              <a:t>-</a:t>
            </a:r>
            <a:r>
              <a:rPr dirty="0"/>
              <a:t>ROI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6520" y="3218688"/>
            <a:ext cx="22037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Human-reviewed scoring filters what becomes customer-facing.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98280" y="2743200"/>
            <a:ext cx="2514600" cy="16002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9134856" y="2843784"/>
            <a:ext cx="64008" cy="139903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281160" y="2889504"/>
            <a:ext cx="21854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WORKFLOW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1160" y="3218688"/>
            <a:ext cx="2203704" cy="10058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Rooms, watchdesks and graphs embed into decision rhythms.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8368" y="4433677"/>
            <a:ext cx="1078992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600" b="0">
                <a:solidFill>
                  <a:srgbClr val="DCE7F2"/>
                </a:solidFill>
                <a:latin typeface="Aptos"/>
              </a:defRPr>
            </a:pPr>
            <a:r>
              <a:rPr dirty="0"/>
              <a:t>Flywheel: trust -&gt; access -&gt; proprietary signal -&gt; HROI intelligence -&gt; customer workflow -&gt; more trust.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FFAE54A-E750-1004-BE4A-AE98EA67DD45}"/>
              </a:ext>
            </a:extLst>
          </p:cNvPr>
          <p:cNvSpPr/>
          <p:nvPr/>
        </p:nvSpPr>
        <p:spPr>
          <a:xfrm>
            <a:off x="4169664" y="4744978"/>
            <a:ext cx="3291840" cy="146304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Phase 3 narrative insert 21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Moat combines physical trust density with knowledge infrastructure: curated rooms create proprietary signal; source-linked memory turns signal into reusable workflow value.</a:t>
            </a:r>
          </a:p>
          <a:p>
            <a:r>
              <a:t>Resilience House is the carrier of the knowledge infrastructure, but hard capex follows utilization and paid-conversion proof.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6681E5-D61D-4DBF-B14F-AE24310B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52037" y="-55821"/>
            <a:ext cx="9756170" cy="6913821"/>
          </a:xfrm>
          <a:prstGeom prst="rect">
            <a:avLst/>
          </a:prstGeom>
          <a:effectLst>
            <a:softEdge rad="793791"/>
          </a:effectLst>
        </p:spPr>
      </p:pic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SECURE AI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22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10358042" cy="102181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rPr dirty="0"/>
              <a:t>Secure </a:t>
            </a:r>
            <a:r>
              <a:rPr lang="de-DE" dirty="0" err="1"/>
              <a:t>Semantic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</a:t>
            </a:r>
            <a:r>
              <a:rPr dirty="0"/>
              <a:t>is the leverage layer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938529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The claim is controlled intelligence: source-linked, human-reviewed, gated and audit-traceable.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606040"/>
            <a:ext cx="3291840" cy="155448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706624"/>
            <a:ext cx="64008" cy="135331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75234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SOURCE 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081528"/>
            <a:ext cx="2980944" cy="96011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Every promoted source is reviewed for provenance, credibility, actionability and access.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43984" y="2606040"/>
            <a:ext cx="3291840" cy="155448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80560" y="2706624"/>
            <a:ext cx="64008" cy="135331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626864" y="275234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PERSONA GRAPH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64" y="3081528"/>
            <a:ext cx="2980944" cy="96011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Relationships and decision contexts become reusable knowledge memory.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9600" y="2606040"/>
            <a:ext cx="3291840" cy="155448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66175" y="2706624"/>
            <a:ext cx="64008" cy="135331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412480" y="275234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CONTROLLED ROOMS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480" y="3081528"/>
            <a:ext cx="2980944" cy="960119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Customers see reviewed outputs, not raw unvetted AI tooling.</a:t>
            </a:r>
          </a:p>
        </p:txBody>
      </p:sp>
      <p:sp>
        <p:nvSpPr>
          <p:cNvPr id="26" name="Phase 3 narrative insert 22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Secure Semantic Intelligence Operations: source-linked, human-reviewed, controlled rooms, persona graph and RAG-enabled reporting. AI language is used only where it reinforces trust, auditability and workflow value.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967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B45AF-3983-1E12-1AE9-30E8DFD0A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1" t="6724" r="34691" b="30916"/>
          <a:stretch>
            <a:fillRect/>
          </a:stretch>
        </p:blipFill>
        <p:spPr>
          <a:xfrm>
            <a:off x="2942329" y="731520"/>
            <a:ext cx="9395974" cy="5980176"/>
          </a:xfrm>
          <a:prstGeom prst="rect">
            <a:avLst/>
          </a:prstGeom>
          <a:effectLst>
            <a:softEdge rad="766188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ASSET LIGHT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23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Resilience House: capex follows proof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820823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The facility matters because it concentrates trust, programming and partner demand, but the plan stays asset-light until utilization is proven.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3253768"/>
            <a:ext cx="3291840" cy="146304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3354352"/>
            <a:ext cx="64008" cy="12618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3400072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FACILITY BENEFIT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729256"/>
            <a:ext cx="298094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A physical anchor can make the trust layer tangible: convening, partner visibility, proof rooms and community cadence.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43984" y="3253768"/>
            <a:ext cx="3291840" cy="146304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80560" y="3354352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626864" y="3400072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EXISTING DEMAND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64" y="3729256"/>
            <a:ext cx="298094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Latest management update points to overbooking and partner interest; investor claim remains evidence-gated.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9600" y="3253768"/>
            <a:ext cx="3291840" cy="146304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66175" y="3354352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412480" y="3400072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Accredited high-security venue vetted by government, military and institutional stakeholders.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480" y="3729256"/>
            <a:ext cx="298094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Use partner venues first; add hard infrastructure only where customer proof demands it.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88C5FB-08E1-2FB4-2E31-51BC1CF062DF}"/>
              </a:ext>
            </a:extLst>
          </p:cNvPr>
          <p:cNvSpPr txBox="1"/>
          <p:nvPr/>
        </p:nvSpPr>
        <p:spPr>
          <a:xfrm>
            <a:off x="749805" y="4781518"/>
            <a:ext cx="3412119" cy="89870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Resilience House as gravitational center</a:t>
            </a:r>
          </a:p>
        </p:txBody>
      </p:sp>
      <p:sp>
        <p:nvSpPr>
          <p:cNvPr id="26" name="Phase 3 narrative insert 23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Asset-light path: use partner venues and external formats first; commit hard infrastructure only after member economics, utilization and repeatable demand prove out.</a:t>
            </a:r>
          </a:p>
          <a:p>
            <a:r>
              <a:t>High-security venue need is strategically real, but investor case should show staged proof before capex.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69880" y="7379208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ROUND 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24 / 25</a:t>
            </a:r>
          </a:p>
        </p:txBody>
      </p:sp>
      <p:pic>
        <p:nvPicPr>
          <p:cNvPr id="36" name="Picture 35" descr="slide01_02_media_image2.png">
            <a:extLst>
              <a:ext uri="{FF2B5EF4-FFF2-40B4-BE49-F238E27FC236}">
                <a16:creationId xmlns:a16="http://schemas.microsoft.com/office/drawing/2014/main" id="{63E3B138-F56A-72CD-8E83-721EEEAC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</a:blip>
          <a:stretch>
            <a:fillRect/>
          </a:stretch>
        </p:blipFill>
        <p:spPr>
          <a:xfrm>
            <a:off x="-47625" y="-329184"/>
            <a:ext cx="12287250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EUR1m pre-seed to convert trusted access into paid intelligence workflows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21442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This round funds source-linked product usage, paid pilots, repeatable conversion and clean evidence gates.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5118" y="3534508"/>
            <a:ext cx="2560320" cy="2084832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711694" y="3891124"/>
            <a:ext cx="64008" cy="12618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57997" y="3680812"/>
            <a:ext cx="22311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ASK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7997" y="4009996"/>
            <a:ext cx="224942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76286" y="4037428"/>
            <a:ext cx="219456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D9B35F"/>
                </a:solidFill>
                <a:latin typeface="Georgia"/>
              </a:defRPr>
            </a:pPr>
            <a:r>
              <a:t>EUR1.0m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6286" y="4832956"/>
            <a:ext cx="219456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SAFE-first; final terms counsel/investor-review gated.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89720" y="3566160"/>
            <a:ext cx="2560320" cy="2084832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9217813" y="3776472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9375415" y="3701034"/>
            <a:ext cx="22311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RUNWAY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448373" y="-393192"/>
            <a:ext cx="224942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10063354" y="3992260"/>
            <a:ext cx="2194560" cy="421654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12-18 months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93704" y="4853178"/>
            <a:ext cx="219456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Fixed burn stays lean; delivery scales with signed revenue.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18699" y="2926432"/>
            <a:ext cx="2560320" cy="3639312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4008290" y="3397700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3801579" y="3072736"/>
            <a:ext cx="223113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PROOF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56832" y="3895344"/>
            <a:ext cx="224942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3838155" y="4969687"/>
            <a:ext cx="219456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rPr dirty="0"/>
              <a:t>3-5 pilots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8155" y="5441457"/>
            <a:ext cx="2194560" cy="38404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Membership, Q4 media and event-format economics validated.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64992" y="3419856"/>
            <a:ext cx="2148840" cy="2084832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7323812" y="3283048"/>
            <a:ext cx="64008" cy="12618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7077456" y="3467052"/>
            <a:ext cx="1819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rPr dirty="0"/>
              <a:t>GATE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05335" y="3895344"/>
            <a:ext cx="1837944" cy="8686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7066160" y="3831336"/>
            <a:ext cx="178308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rPr dirty="0"/>
              <a:t>Non-stacked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66160" y="4718304"/>
            <a:ext cx="1783080" cy="4678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EUR830k active 2026 proof case.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EE6C1F-EDF5-CB94-935B-B6498AFA84C7}"/>
              </a:ext>
            </a:extLst>
          </p:cNvPr>
          <p:cNvSpPr txBox="1"/>
          <p:nvPr/>
        </p:nvSpPr>
        <p:spPr>
          <a:xfrm>
            <a:off x="3749530" y="3454850"/>
            <a:ext cx="2194560" cy="421654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rPr lang="de-DE" dirty="0"/>
              <a:t>Paying </a:t>
            </a:r>
            <a:r>
              <a:rPr lang="de-DE" dirty="0" err="1"/>
              <a:t>seats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399AE2-FB1E-0538-3F58-62D636BBA7C9}"/>
              </a:ext>
            </a:extLst>
          </p:cNvPr>
          <p:cNvSpPr txBox="1"/>
          <p:nvPr/>
        </p:nvSpPr>
        <p:spPr>
          <a:xfrm>
            <a:off x="3819867" y="2216893"/>
            <a:ext cx="2194560" cy="421654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EUR530k membership revenue from 166 paid license packages.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CD6063-E9EB-AFAE-97C1-2691579CCC69}"/>
              </a:ext>
            </a:extLst>
          </p:cNvPr>
          <p:cNvCxnSpPr/>
          <p:nvPr/>
        </p:nvCxnSpPr>
        <p:spPr>
          <a:xfrm>
            <a:off x="1344706" y="3072736"/>
            <a:ext cx="8823422" cy="1170080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Phase 3 narrative insert 24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EUR1m funds proof, not passive burn: membership conversion, content/research ops, source index, persona graph, controlled rooms, pilot delivery and Breakfast/Bits working-capital bridge. Working capital closes the short cash gap between credible venues/formats and sponsor/member pre-sales; sell-out velocity, deposits and downside timing remain gates.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4" name="Picture 23" descr="slide01_02_media_image1.png">
            <a:extLst>
              <a:ext uri="{FF2B5EF4-FFF2-40B4-BE49-F238E27FC236}">
                <a16:creationId xmlns:a16="http://schemas.microsoft.com/office/drawing/2014/main" id="{64883A34-C0AD-D035-3D47-306381F9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25" y="176784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CLOSE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25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BASED is the trusted wedge. The investment case is turning that wedge into workflow.</a:t>
            </a:r>
          </a:p>
        </p:txBody>
      </p:sp>
      <p:pic>
        <p:nvPicPr>
          <p:cNvPr id="2" name="Picture 1" descr="slide01_02_media_image2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10" name="TextBox 9"/>
          <p:cNvSpPr txBox="1"/>
          <p:nvPr/>
        </p:nvSpPr>
        <p:spPr>
          <a:xfrm>
            <a:off x="566928" y="2194560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Not another event brand or generic AI feed: a human-reviewed intelligence layer built from access others cannot quickly replicate.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3090672"/>
            <a:ext cx="3291840" cy="14173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3191256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3236976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ALREADY PRESENT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566160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Mandate, Munich access, defence innovation relationships and sponsor demand signals.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43984" y="3090672"/>
            <a:ext cx="329184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80560" y="3191256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626864" y="3236976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NOW BEING BUILT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64" y="3566160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Source index, intelligence rooms, persona graph, watchdesks and controlled data-room workflows.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9600" y="3090672"/>
            <a:ext cx="329184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66175" y="3191256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412480" y="3236976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INVESTOR UPSIDE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480" y="3566160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Recurring premium intelligence workflows before resilience becomes a crowded boardroom category.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368" y="4919472"/>
            <a:ext cx="1078992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F2F6FA"/>
                </a:solidFill>
                <a:latin typeface="Aptos"/>
              </a:defRPr>
            </a:pPr>
            <a:r>
              <a:rPr dirty="0"/>
              <a:t>Ask: back the proof plan, pressure-test the gates, and help BASED turn trusted access into the resilience intelligence layer.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72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CONTEXT</a:t>
            </a:r>
          </a:p>
        </p:txBody>
      </p:sp>
      <p:pic>
        <p:nvPicPr>
          <p:cNvPr id="2" name="Picture 1" descr="slide01_02_media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43" y="443484"/>
            <a:ext cx="10771823" cy="601218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03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1965960"/>
            <a:ext cx="3840480" cy="2743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22B7FF"/>
                </a:solidFill>
                <a:latin typeface="Aptos"/>
              </a:defRPr>
            </a:pPr>
            <a:r>
              <a:t>CONTEXT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2331720"/>
            <a:ext cx="8961120" cy="6858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600" b="0">
                <a:solidFill>
                  <a:srgbClr val="F2F6FA"/>
                </a:solidFill>
                <a:latin typeface="Georgia"/>
              </a:defRPr>
            </a:pPr>
            <a:r>
              <a:t>The world has entered a resilience era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368" y="3154680"/>
            <a:ext cx="8595360" cy="6400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800" b="0">
                <a:solidFill>
                  <a:srgbClr val="DCE7F2"/>
                </a:solidFill>
                <a:latin typeface="Aptos"/>
              </a:defRPr>
            </a:pPr>
            <a:r>
              <a:t>Decision-makers need trusted orientation, not more generic events or undifferentiated information feeds.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_04_media_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3" name="Picture 22" descr="slide01_02_media_image1.png">
            <a:extLst>
              <a:ext uri="{FF2B5EF4-FFF2-40B4-BE49-F238E27FC236}">
                <a16:creationId xmlns:a16="http://schemas.microsoft.com/office/drawing/2014/main" id="{6EB6EDAD-0096-D872-F6C3-D2CF68E9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" y="15240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WHY NOW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04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Resilience management is now a C-suite agenda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Geopolitics, security, supply fragility, public-trust erosion and leadership fatigue are operating risks.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743200"/>
            <a:ext cx="3429000" cy="157276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2843784"/>
            <a:ext cx="64008" cy="137160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28895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INSTITUTIONAL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3218688"/>
            <a:ext cx="3118104" cy="97840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Public trust, regulation and leadership fatigue have become operating risks, not soft topics.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9120" y="2743200"/>
            <a:ext cx="3429000" cy="157276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25696" y="2843784"/>
            <a:ext cx="64008" cy="1371600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572000" y="28895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OPERATIONAL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218688"/>
            <a:ext cx="3118104" cy="97840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Supply, cyber and information shocks demand structured intelligence and trusted access.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83879" y="2743200"/>
            <a:ext cx="3429000" cy="157276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20455" y="2843784"/>
            <a:ext cx="64008" cy="137160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366759" y="28895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GEOPOLITICAL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6759" y="3218688"/>
            <a:ext cx="3118104" cy="97840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Persistent conflict and security pressure shape board agendas, capital allocation and public engagement.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slide01_02_media_image1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58" y="0"/>
            <a:ext cx="12287250" cy="68580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05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Decision-makers do not need more noise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The gap is trusted access, context, review and decision workflow.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606040"/>
            <a:ext cx="3429000" cy="169164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2706624"/>
            <a:ext cx="64008" cy="14904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LOW SIGNAL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3081528"/>
            <a:ext cx="3118104" cy="10972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Generic subscriptions and events fail to convert noise into decision advantage.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9120" y="2606040"/>
            <a:ext cx="3429000" cy="169164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25696" y="2706624"/>
            <a:ext cx="64008" cy="149047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572000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TRUST GAP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081528"/>
            <a:ext cx="3118104" cy="10972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Leaders pay for curated environments and credible peers, not more aggregated content.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83879" y="2606040"/>
            <a:ext cx="3429000" cy="169164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20455" y="2706624"/>
            <a:ext cx="64008" cy="149047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366759" y="275234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FRAGMENTATION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6759" y="3081528"/>
            <a:ext cx="3118104" cy="10972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Relationships across technology, industry, investors and public-sector stakeholders sit in disconnected pockets.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5" name="Picture 34" descr="slide01_02_media_image1.png">
            <a:extLst>
              <a:ext uri="{FF2B5EF4-FFF2-40B4-BE49-F238E27FC236}">
                <a16:creationId xmlns:a16="http://schemas.microsoft.com/office/drawing/2014/main" id="{201FC81B-1308-9D4D-7370-A789CE7F62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5777" y="-342900"/>
            <a:ext cx="13515975" cy="7543800"/>
          </a:xfrm>
          <a:prstGeom prst="rect">
            <a:avLst/>
          </a:prstGeom>
          <a:effectLst>
            <a:softEdge rad="978505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MARKET LOGIC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06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Layered convergence, not a flat category box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BASED sits across executive education, security/resilience, premium communities, intelligence subscriptions and expert networks.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28678" y="2542032"/>
            <a:ext cx="2377440" cy="18288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2765254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8" name="Picture 37" descr="image22.png">
            <a:extLst>
              <a:ext uri="{FF2B5EF4-FFF2-40B4-BE49-F238E27FC236}">
                <a16:creationId xmlns:a16="http://schemas.microsoft.com/office/drawing/2014/main" id="{6F077E50-1D29-5E8A-18BA-E80A2EB3C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748" y="557784"/>
            <a:ext cx="8529092" cy="5680374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3" name="TextBox 12"/>
          <p:cNvSpPr txBox="1"/>
          <p:nvPr/>
        </p:nvSpPr>
        <p:spPr>
          <a:xfrm>
            <a:off x="2911557" y="2889504"/>
            <a:ext cx="20482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POOL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1557" y="3218688"/>
            <a:ext cx="20665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775472" y="3246120"/>
            <a:ext cx="2212848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t>Premium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5472" y="3730752"/>
            <a:ext cx="2212848" cy="33832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Executive communities and intelligence subscriptions.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93385" y="2542032"/>
            <a:ext cx="2615184" cy="18288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5802623" y="2843784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5948927" y="2889504"/>
            <a:ext cx="20482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POOL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91810" y="3218688"/>
            <a:ext cx="2273198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5967215" y="3246120"/>
            <a:ext cx="201168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D9B35F"/>
                </a:solidFill>
                <a:latin typeface="Georgia"/>
              </a:defRPr>
            </a:pPr>
            <a:r>
              <a:t>Security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7215" y="3730752"/>
            <a:ext cx="2011680" cy="33832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Defence, geopolitics and resilience advisory budgets.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759952" y="2542032"/>
            <a:ext cx="2615184" cy="182880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8912200" y="2843784"/>
            <a:ext cx="70409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115494" y="2889504"/>
            <a:ext cx="20482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POOL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58377" y="3218688"/>
            <a:ext cx="2273198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8979408" y="3246120"/>
            <a:ext cx="2212848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22B7FF"/>
                </a:solidFill>
                <a:latin typeface="Georgia"/>
              </a:defRPr>
            </a:pPr>
            <a:r>
              <a:t>Experts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33782" y="3730752"/>
            <a:ext cx="2011680" cy="33832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Curated expert and decision-support spend.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-298417" y="2629929"/>
            <a:ext cx="2743200" cy="182880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-3522" y="2821953"/>
            <a:ext cx="24140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UNFAIR ADVANTAGE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694101" y="3017520"/>
            <a:ext cx="2432304" cy="123444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14767" y="3178569"/>
            <a:ext cx="2377440" cy="41148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2500" b="1">
                <a:solidFill>
                  <a:srgbClr val="D9B35F"/>
                </a:solidFill>
                <a:latin typeface="Georgia"/>
              </a:defRPr>
            </a:pPr>
            <a:r>
              <a:t>Trust wedge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67" y="3663201"/>
            <a:ext cx="2377440" cy="749808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Official mandate + Munich access + human-reviewed AI workflow.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E4EDD1-291A-B16F-F1FA-FF3FE1C72A12}"/>
              </a:ext>
            </a:extLst>
          </p:cNvPr>
          <p:cNvSpPr/>
          <p:nvPr/>
        </p:nvSpPr>
        <p:spPr>
          <a:xfrm>
            <a:off x="-172685" y="2977401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0210B83-FB98-3987-437F-C6541B7C7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44" y="5250227"/>
            <a:ext cx="7772400" cy="45871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6423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6304" y="146304"/>
            <a:ext cx="11896344" cy="6565392"/>
          </a:xfrm>
          <a:prstGeom prst="rect">
            <a:avLst/>
          </a:prstGeom>
          <a:noFill/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MUNICH BREAKFAST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07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t>Munich is the proof engine, not a side note</a:t>
            </a:r>
          </a:p>
        </p:txBody>
      </p:sp>
      <p:pic>
        <p:nvPicPr>
          <p:cNvPr id="2" name="Picture 1" descr="image23.png"/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2517454" y="905329"/>
            <a:ext cx="8811768" cy="587451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Latest working update: overbooking, partner interest and sponsor/service activity indicate demand, while invoices and BOM remain the proof gate.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368" y="2743200"/>
            <a:ext cx="329184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94944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41247" y="288950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DELIVERED SIGNAL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247" y="3218688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Breakfast demand and partner engagement show appetite for curated high-trust formats.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43984" y="2743200"/>
            <a:ext cx="3291840" cy="14173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80560" y="2843784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626864" y="288950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PROOF GATE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64" y="3218688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Sponsor revenue validates demand only after invoice-backed package BOM and pricing tie-out.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9600" y="2743200"/>
            <a:ext cx="329184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66175" y="2843784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412480" y="2889504"/>
            <a:ext cx="296265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PRODUCT CONVERSION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480" y="3218688"/>
            <a:ext cx="298094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Formats turn into source index, persona graph, watchdesk and controlled data-room workflows.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7C98C6-1C2A-DE0E-E2BB-C96B0D91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1400" y="4838252"/>
            <a:ext cx="7772400" cy="4701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304" y="128016"/>
            <a:ext cx="11896344" cy="6565392"/>
          </a:xfrm>
          <a:prstGeom prst="rect">
            <a:avLst/>
          </a:prstGeom>
          <a:solidFill>
            <a:srgbClr val="06111F"/>
          </a:solidFill>
          <a:ln w="11430">
            <a:solidFill>
              <a:srgbClr val="168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image2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748" y="557784"/>
            <a:ext cx="8529092" cy="5680374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Rectangle 3"/>
          <p:cNvSpPr/>
          <p:nvPr/>
        </p:nvSpPr>
        <p:spPr>
          <a:xfrm>
            <a:off x="10469880" y="7340224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MUNICH PROOF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08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rPr dirty="0"/>
              <a:t>Official mandate: </a:t>
            </a:r>
            <a:r>
              <a:rPr dirty="0" err="1"/>
              <a:t>de:hub</a:t>
            </a:r>
            <a:r>
              <a:rPr dirty="0"/>
              <a:t> Security &amp; Defense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1572768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t>BASED operates inside Germanys official innovation ecosystem and bridges government, industry, startups, investors and dual-use defence innovation.</a:t>
            </a:r>
          </a:p>
        </p:txBody>
      </p:sp>
      <p:pic>
        <p:nvPicPr>
          <p:cNvPr id="11" name="Picture 10" descr="slide03_bmdv_federal_ministry_digital_transport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" y="2623080"/>
            <a:ext cx="1467942" cy="621792"/>
          </a:xfrm>
          <a:prstGeom prst="rect">
            <a:avLst/>
          </a:prstGeom>
        </p:spPr>
      </p:pic>
      <p:pic>
        <p:nvPicPr>
          <p:cNvPr id="12" name="Picture 11" descr="slide03_bmwk_federal_ministry_economic_affairs_energy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91" y="2602350"/>
            <a:ext cx="1179482" cy="621792"/>
          </a:xfrm>
          <a:prstGeom prst="rect">
            <a:avLst/>
          </a:prstGeom>
        </p:spPr>
      </p:pic>
      <p:pic>
        <p:nvPicPr>
          <p:cNvPr id="13" name="Picture 12" descr="slide03_dehub_digital_ecosystems_transpare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558" y="2544990"/>
            <a:ext cx="1165860" cy="62179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58368" y="3557474"/>
            <a:ext cx="3429000" cy="1417320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694944" y="3658058"/>
            <a:ext cx="64008" cy="1216152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41247" y="3703778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MANDATE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247" y="4032962"/>
            <a:ext cx="311810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r>
              <a:t>Official de:hub Security &amp; Defense designation; public-mandate wording remains proof-gated.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89120" y="3557474"/>
            <a:ext cx="342900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4425696" y="3658058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4572000" y="3703778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ACCESS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4032962"/>
            <a:ext cx="311810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500" b="0">
                <a:solidFill>
                  <a:srgbClr val="DCE7F2"/>
                </a:solidFill>
                <a:latin typeface="Aptos"/>
              </a:defRPr>
            </a:pPr>
            <a:r>
              <a:t>Direct bridge across ministries, embassies, dual-use founders, industry and capital.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19872" y="3557474"/>
            <a:ext cx="3429000" cy="1417320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22"/>
          <p:cNvSpPr/>
          <p:nvPr/>
        </p:nvSpPr>
        <p:spPr>
          <a:xfrm>
            <a:off x="8156448" y="3658058"/>
            <a:ext cx="64008" cy="1216152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8302752" y="3703778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02752" y="4032962"/>
            <a:ext cx="3118104" cy="8229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Convening becomes source index, persona graph, watchdesk and data-room workflow.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28283C-8C0F-5F9D-FA64-AFB42AA37973}"/>
              </a:ext>
            </a:extLst>
          </p:cNvPr>
          <p:cNvSpPr txBox="1"/>
          <p:nvPr/>
        </p:nvSpPr>
        <p:spPr>
          <a:xfrm>
            <a:off x="658368" y="6013525"/>
            <a:ext cx="365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EVIDENCE GATE</a:t>
            </a:r>
          </a:p>
        </p:txBody>
      </p:sp>
      <p:sp>
        <p:nvSpPr>
          <p:cNvPr id="27" name="Phase 3 narrative insert 8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Contextual KPIs from de:hub / business-plan documentation remain proof-gated: official mandate, startup reach, ministry and industry access, dual-use founder funnel and stakeholder proof. Mandate creates trust; trust creates participation; participation creates proprietary signal; signal becomes reviewed member intelligence products.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_background_first s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048" y="1042416"/>
            <a:ext cx="8723376" cy="5815584"/>
          </a:xfrm>
          <a:prstGeom prst="rect">
            <a:avLst/>
          </a:prstGeom>
          <a:solidFill>
            <a:srgbClr val="06111F"/>
          </a:solidFill>
          <a:effectLst>
            <a:softEdge rad="1270000"/>
          </a:effectLst>
        </p:spPr>
      </p:pic>
      <p:sp>
        <p:nvSpPr>
          <p:cNvPr id="4" name="Rectangle 3"/>
          <p:cNvSpPr/>
          <p:nvPr/>
        </p:nvSpPr>
        <p:spPr>
          <a:xfrm>
            <a:off x="10469880" y="6473952"/>
            <a:ext cx="1417320" cy="219456"/>
          </a:xfrm>
          <a:prstGeom prst="rect">
            <a:avLst/>
          </a:prstGeom>
          <a:solidFill>
            <a:srgbClr val="061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84048" y="676656"/>
            <a:ext cx="11430000" cy="9144"/>
          </a:xfrm>
          <a:prstGeom prst="rect">
            <a:avLst/>
          </a:prstGeom>
          <a:solidFill>
            <a:srgbClr val="168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4048" y="329184"/>
            <a:ext cx="60350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900" b="1" spc="1200">
                <a:solidFill>
                  <a:srgbClr val="B7C3D1"/>
                </a:solidFill>
                <a:latin typeface="Aptos"/>
              </a:defRPr>
            </a:pPr>
            <a:r>
              <a:t>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9920" y="329184"/>
            <a:ext cx="1005840" cy="22860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r">
              <a:defRPr sz="900" b="1">
                <a:solidFill>
                  <a:srgbClr val="B7C3D1"/>
                </a:solidFill>
                <a:latin typeface="Aptos"/>
              </a:defRPr>
            </a:pPr>
            <a:r>
              <a:t>09 / 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352" y="914400"/>
            <a:ext cx="8961120" cy="59436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3200" b="0">
                <a:solidFill>
                  <a:srgbClr val="F2F6FA"/>
                </a:solidFill>
                <a:latin typeface="Georgia"/>
              </a:defRPr>
            </a:pPr>
            <a:r>
              <a:rPr dirty="0"/>
              <a:t>BASED converts trust, signal and access into a platform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8" y="2057400"/>
            <a:ext cx="9601200" cy="502920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700" b="0">
                <a:solidFill>
                  <a:srgbClr val="DCE7F2"/>
                </a:solidFill>
                <a:latin typeface="Aptos"/>
              </a:defRPr>
            </a:pPr>
            <a:r>
              <a:rPr dirty="0"/>
              <a:t>Membership, formats, intelligence, tech, access and optional infrastructure services form one product surface.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" y="2971800"/>
            <a:ext cx="3429000" cy="10698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30936" y="3072384"/>
            <a:ext cx="64008" cy="86868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77240" y="31181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MEMBERSHIP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" y="344728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Premium tiers and member profiles.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9120" y="2971800"/>
            <a:ext cx="3429000" cy="10698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425696" y="3072384"/>
            <a:ext cx="64008" cy="86868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572000" y="31181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FORMATS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344728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Curated convening and expert circles.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83880" y="2971800"/>
            <a:ext cx="3429000" cy="1069848"/>
          </a:xfrm>
          <a:prstGeom prst="roundRect">
            <a:avLst/>
          </a:prstGeom>
          <a:solidFill>
            <a:srgbClr val="2A303A"/>
          </a:solidFill>
          <a:ln w="17780">
            <a:solidFill>
              <a:srgbClr val="D9B3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220456" y="3072384"/>
            <a:ext cx="64008" cy="868680"/>
          </a:xfrm>
          <a:prstGeom prst="rect">
            <a:avLst/>
          </a:prstGeom>
          <a:solidFill>
            <a:srgbClr val="D9B3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366760" y="311810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INTELLIGENCE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6760" y="344728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Source index, heartbeats and reports.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4360" y="4389120"/>
            <a:ext cx="3429000" cy="10698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630936" y="4489704"/>
            <a:ext cx="64008" cy="86868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77240" y="45354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TECH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7240" y="486460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Secure AI rooms and persona graph.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89120" y="4389120"/>
            <a:ext cx="3429000" cy="10698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4425696" y="4489704"/>
            <a:ext cx="64008" cy="86868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4572000" y="45354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ACCESS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0" y="486460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t>Stakeholder and partner network.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83880" y="4389120"/>
            <a:ext cx="3429000" cy="1069848"/>
          </a:xfrm>
          <a:prstGeom prst="roundRect">
            <a:avLst/>
          </a:prstGeom>
          <a:solidFill>
            <a:srgbClr val="0B243A"/>
          </a:solidFill>
          <a:ln w="17780">
            <a:solidFill>
              <a:srgbClr val="22B7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ectangle 31"/>
          <p:cNvSpPr/>
          <p:nvPr/>
        </p:nvSpPr>
        <p:spPr>
          <a:xfrm>
            <a:off x="8220456" y="4489704"/>
            <a:ext cx="64008" cy="868680"/>
          </a:xfrm>
          <a:prstGeom prst="rect">
            <a:avLst/>
          </a:prstGeom>
          <a:solidFill>
            <a:srgbClr val="22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8366760" y="4535424"/>
            <a:ext cx="3099816" cy="219456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300" b="1">
                <a:solidFill>
                  <a:srgbClr val="F2F6FA"/>
                </a:solidFill>
                <a:latin typeface="Aptos"/>
              </a:defRPr>
            </a:pPr>
            <a:r>
              <a:t>INFRASTRUCTURE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66760" y="4864608"/>
            <a:ext cx="3118104" cy="475487"/>
          </a:xfrm>
          <a:prstGeom prst="rect">
            <a:avLst/>
          </a:prstGeom>
          <a:noFill/>
        </p:spPr>
        <p:txBody>
          <a:bodyPr wrap="square" lIns="36576" tIns="18288" rIns="36576" bIns="18288" anchor="t">
            <a:spAutoFit/>
          </a:bodyPr>
          <a:lstStyle/>
          <a:p>
            <a:pPr algn="l">
              <a:defRPr sz="1400" b="0">
                <a:solidFill>
                  <a:srgbClr val="DCE7F2"/>
                </a:solidFill>
                <a:latin typeface="Aptos"/>
              </a:defRPr>
            </a:pPr>
            <a:r>
              <a:rPr dirty="0"/>
              <a:t>Optional sites after proof.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F1BB9E-BA90-7272-4FBA-F3228C15CB6D}"/>
              </a:ext>
            </a:extLst>
          </p:cNvPr>
          <p:cNvSpPr txBox="1"/>
          <p:nvPr/>
        </p:nvSpPr>
        <p:spPr>
          <a:xfrm>
            <a:off x="4670160" y="5050908"/>
            <a:ext cx="274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Tailored, targeted dialogues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53F82F-3C0C-E17A-9A94-39BCC6EF9305}"/>
              </a:ext>
            </a:extLst>
          </p:cNvPr>
          <p:cNvSpPr txBox="1"/>
          <p:nvPr/>
        </p:nvSpPr>
        <p:spPr>
          <a:xfrm>
            <a:off x="8306245" y="2176486"/>
            <a:ext cx="309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Domain experts curate high-density information value.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0FD9A4-C54D-BBCC-5281-17F8B38BF068}"/>
              </a:ext>
            </a:extLst>
          </p:cNvPr>
          <p:cNvSpPr txBox="1"/>
          <p:nvPr/>
        </p:nvSpPr>
        <p:spPr>
          <a:xfrm>
            <a:off x="8306245" y="5134839"/>
            <a:ext cx="309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Resilience House as a selected high-security venue for vetted stakeholders.</a:t>
            </a:r>
          </a:p>
        </p:txBody>
      </p:sp>
      <p:sp>
        <p:nvSpPr>
          <p:cNvPr id="43" name="Phase 3 narrative insert 9"/>
          <p:cNvSpPr/>
          <p:nvPr/>
        </p:nvSpPr>
        <p:spPr>
          <a:xfrm>
            <a:off x="384048" y="4736592"/>
            <a:ext cx="11430000" cy="1627632"/>
          </a:xfrm>
          <a:prstGeom prst="roundRect">
            <a:avLst/>
          </a:prstGeom>
          <a:solidFill>
            <a:srgbClr val="F7F3EB"/>
          </a:solidFill>
          <a:ln w="9525">
            <a:solidFill>
              <a:srgbClr val="B765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wrap="square"/>
          <a:lstStyle/>
          <a:p>
            <a:r>
              <a:t>The first operating ceiling is 1,000 members, including free members and the military/government quota. Paid conversion remains selective; intelligence and media products monetize the trusted signal created by membership and formats.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2740</Words>
  <Application>Microsoft Macintosh PowerPoint</Application>
  <PresentationFormat>Widescreen</PresentationFormat>
  <Paragraphs>374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Matias Collan</cp:lastModifiedBy>
  <cp:revision>7</cp:revision>
  <dcterms:created xsi:type="dcterms:W3CDTF">2013-01-27T09:14:16Z</dcterms:created>
  <dcterms:modified xsi:type="dcterms:W3CDTF">2026-05-15T18:49:57Z</dcterms:modified>
  <cp:category/>
</cp:coreProperties>
</file>