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charts/chart1.xml" ContentType="application/vnd.openxmlformats-officedocument.drawingml.chart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  <p:sldId id="273" r:id="rId24"/>
    <p:sldId id="274" r:id="rId25"/>
    <p:sldId id="275" r:id="rId26"/>
    <p:sldId id="276" r:id="rId27"/>
    <p:sldId id="277" r:id="rId28"/>
    <p:sldId id="278" r:id="rId29"/>
    <p:sldId id="279" r:id="rId30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Relationship Id="rId20" Type="http://schemas.openxmlformats.org/officeDocument/2006/relationships/slide" Target="slides/slide14.xml"/><Relationship Id="rId21" Type="http://schemas.openxmlformats.org/officeDocument/2006/relationships/slide" Target="slides/slide15.xml"/><Relationship Id="rId22" Type="http://schemas.openxmlformats.org/officeDocument/2006/relationships/slide" Target="slides/slide16.xml"/><Relationship Id="rId23" Type="http://schemas.openxmlformats.org/officeDocument/2006/relationships/slide" Target="slides/slide17.xml"/><Relationship Id="rId24" Type="http://schemas.openxmlformats.org/officeDocument/2006/relationships/slide" Target="slides/slide18.xml"/><Relationship Id="rId25" Type="http://schemas.openxmlformats.org/officeDocument/2006/relationships/slide" Target="slides/slide19.xml"/><Relationship Id="rId26" Type="http://schemas.openxmlformats.org/officeDocument/2006/relationships/slide" Target="slides/slide20.xml"/><Relationship Id="rId27" Type="http://schemas.openxmlformats.org/officeDocument/2006/relationships/slide" Target="slides/slide21.xml"/><Relationship Id="rId28" Type="http://schemas.openxmlformats.org/officeDocument/2006/relationships/slide" Target="slides/slide22.xml"/><Relationship Id="rId29" Type="http://schemas.openxmlformats.org/officeDocument/2006/relationships/slide" Target="slides/slide23.xml"/><Relationship Id="rId30" Type="http://schemas.openxmlformats.org/officeDocument/2006/relationships/slide" Target="slides/slide24.xml"/></Relationships>
</file>

<file path=ppt/charts/_rels/chart1.xml.rels><?xml version='1.0' encoding='UTF-8' standalone='yes'?>
<Relationships xmlns="http://schemas.openxmlformats.org/package/2006/relationships"><Relationship Id="rId1" Type="http://schemas.openxmlformats.org/officeDocument/2006/relationships/package" Target="../embeddings/Microsoft_Excel_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chart>
    <c:autoTitleDeleted val="0"/>
    <c:plotArea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Revenue EURm</c:v>
                </c:pt>
              </c:strCache>
            </c:strRef>
          </c:tx>
          <c:cat>
            <c:strRef>
              <c:f>Sheet1!$A$2:$A$5</c:f>
              <c:strCache>
                <c:ptCount val="4"/>
                <c:pt idx="0">
                  <c:v>2025</c:v>
                </c:pt>
                <c:pt idx="1">
                  <c:v>2026</c:v>
                </c:pt>
                <c:pt idx="2">
                  <c:v>2027</c:v>
                </c:pt>
                <c:pt idx="3">
                  <c:v>2028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0.75</c:v>
                </c:pt>
                <c:pt idx="1">
                  <c:v>8.61</c:v>
                </c:pt>
                <c:pt idx="2">
                  <c:v>17.69</c:v>
                </c:pt>
                <c:pt idx="3">
                  <c:v>34.75</c:v>
                </c:pt>
              </c:numCache>
            </c:numRef>
          </c:val>
        </c:ser>
        <c:dLbls>
          <c:numFmt formatCode="0.0" sourceLinked="0"/>
          <c:dLblPos val="outEnd"/>
          <c:showLegendKey val="0"/>
          <c:showVal val="1"/>
          <c:showCatName val="0"/>
          <c:showSerName val="0"/>
          <c:showPercent val="0"/>
          <c:showBubbleSize val="0"/>
          <c:showLeaderLines val="1"/>
        </c:dLbls>
        <c:axId val="-2068027336"/>
        <c:axId val="-2113994440"/>
      </c:barChart>
      <c:catAx>
        <c:axId val="-2068027336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900"/>
            </a:pPr>
          </a:p>
        </c:txPr>
        <c:crossAx val="-2113994440"/>
        <c:crosses val="autoZero"/>
        <c:auto val="1"/>
        <c:lblAlgn val="ctr"/>
        <c:lblOffset val="100"/>
        <c:noMultiLvlLbl val="0"/>
      </c:catAx>
      <c:valAx>
        <c:axId val="-2113994440"/>
        <c:scaling/>
        <c:delete val="0"/>
        <c:axPos val="l"/>
        <c:majorGridlines/>
        <c:majorTickMark val="out"/>
        <c:minorTickMark val="none"/>
        <c:tickLblPos val="nextTo"/>
        <c:txPr>
          <a:bodyPr/>
          <a:lstStyle/>
          <a:p>
            <a:pPr>
              <a:defRPr sz="800"/>
            </a:pPr>
          </a:p>
        </c:txPr>
        <c:crossAx val="-2068027336"/>
        <c:crosses val="autoZero"/>
      </c:valAx>
    </c:plotArea>
    <c:dispBlanksAs val="gap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chart" Target="../charts/chart1.xml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02F37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9464040" y="-1143000"/>
            <a:ext cx="3246120" cy="3246120"/>
          </a:xfrm>
          <a:prstGeom prst="ellipse">
            <a:avLst/>
          </a:prstGeom>
          <a:solidFill>
            <a:srgbClr val="86A3B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02920" y="310896"/>
            <a:ext cx="530352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000" b="1">
                <a:solidFill>
                  <a:srgbClr val="DAD5CC"/>
                </a:solidFill>
                <a:latin typeface="Aptos"/>
              </a:defRPr>
            </a:pPr>
            <a:r>
              <a:t>COVER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0378440" y="310896"/>
            <a:ext cx="1143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1000" b="1">
                <a:solidFill>
                  <a:srgbClr val="DAD5CC"/>
                </a:solidFill>
                <a:latin typeface="Aptos"/>
              </a:defRPr>
            </a:pPr>
            <a:r>
              <a:t>01/24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94360" y="960120"/>
            <a:ext cx="10104120" cy="1691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600" b="1">
                <a:solidFill>
                  <a:srgbClr val="F3F0EB"/>
                </a:solidFill>
                <a:latin typeface="Georgia"/>
              </a:defRPr>
            </a:pPr>
            <a:r>
              <a:t>The Trusted Operating Layer for Resilience-Era Decision-Makers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" y="2761488"/>
            <a:ext cx="978408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700" b="0">
                <a:solidFill>
                  <a:srgbClr val="DAD5CC"/>
                </a:solidFill>
                <a:latin typeface="Aptos"/>
              </a:defRPr>
            </a:pPr>
            <a:r>
              <a:t>BASED turns unique resilience/security ecosystem access into products: membership, intelligence, strategic programs, secure AI and proof-gated Resilience House infrastructure.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640080" y="5623560"/>
            <a:ext cx="10927080" cy="475488"/>
          </a:xfrm>
          <a:prstGeom prst="roundRect">
            <a:avLst/>
          </a:prstGeom>
          <a:solidFill>
            <a:srgbClr val="1F444B"/>
          </a:solidFill>
          <a:ln>
            <a:solidFill>
              <a:srgbClr val="CDC5B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841248" y="5733288"/>
            <a:ext cx="10424160" cy="2194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000" b="0">
                <a:solidFill>
                  <a:srgbClr val="E9E5DF"/>
                </a:solidFill>
                <a:latin typeface="Aptos"/>
              </a:defRPr>
            </a:pPr>
            <a:r>
              <a:t>Review deck: forecast architecture, not audited actuals.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E9E5D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9464040" y="-1143000"/>
            <a:ext cx="3246120" cy="3246120"/>
          </a:xfrm>
          <a:prstGeom prst="ellipse">
            <a:avLst/>
          </a:prstGeom>
          <a:solidFill>
            <a:srgbClr val="86A3B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02920" y="310896"/>
            <a:ext cx="530352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000" b="1">
                <a:solidFill>
                  <a:srgbClr val="68635E"/>
                </a:solidFill>
                <a:latin typeface="Aptos"/>
              </a:defRPr>
            </a:pPr>
            <a:r>
              <a:t>MARKET ANALYSIS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0378440" y="310896"/>
            <a:ext cx="1143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1000" b="1">
                <a:solidFill>
                  <a:srgbClr val="68635E"/>
                </a:solidFill>
                <a:latin typeface="Aptos"/>
              </a:defRPr>
            </a:pPr>
            <a:r>
              <a:t>10/24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94360" y="960120"/>
            <a:ext cx="10104120" cy="1691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600" b="1">
                <a:solidFill>
                  <a:srgbClr val="1A1A1A"/>
                </a:solidFill>
                <a:latin typeface="Georgia"/>
              </a:defRPr>
            </a:pPr>
            <a:r>
              <a:t>A convergence market, not a category box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" y="2761488"/>
            <a:ext cx="978408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700" b="0">
                <a:solidFill>
                  <a:srgbClr val="68635E"/>
                </a:solidFill>
                <a:latin typeface="Aptos"/>
              </a:defRPr>
            </a:pPr>
            <a:r>
              <a:t>The opportunity sits across executive communities, resilience/security intelligence, expert networks, secure software, sponsorship, leadership education and premium convening. The investment case is category formation at the intersection.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640080" y="5623560"/>
            <a:ext cx="10927080" cy="475488"/>
          </a:xfrm>
          <a:prstGeom prst="roundRect">
            <a:avLst/>
          </a:prstGeom>
          <a:solidFill>
            <a:srgbClr val="F8E6D6"/>
          </a:solidFill>
          <a:ln>
            <a:solidFill>
              <a:srgbClr val="CDC5B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841248" y="5733288"/>
            <a:ext cx="10424160" cy="2194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000" b="0">
                <a:solidFill>
                  <a:srgbClr val="5B2B18"/>
                </a:solidFill>
                <a:latin typeface="Aptos"/>
              </a:defRPr>
            </a:pPr>
            <a:r>
              <a:t>TAM/SAM/SOM source pack still to finalize.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77240" y="3703320"/>
            <a:ext cx="10241280" cy="1508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  <a:defRPr sz="1400">
                <a:solidFill>
                  <a:srgbClr val="68635E"/>
                </a:solidFill>
              </a:defRPr>
            </a:pPr>
            <a:r>
              <a:t>The opportunity sits across executive communities, resilience/security intelligence, expert networks, secure software, sponsorship, leadership education and premium convening. The investment case is category formation at the intersection.</a:t>
            </a:r>
          </a:p>
          <a:p>
            <a:pPr>
              <a:spcAft>
                <a:spcPts val="600"/>
              </a:spcAft>
              <a:defRPr sz="1400">
                <a:solidFill>
                  <a:srgbClr val="68635E"/>
                </a:solidFill>
              </a:defRPr>
            </a:pPr>
            <a:r>
              <a:t>TAM/SAM/SOM source pack still to finalize.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E9E5D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9464040" y="-1143000"/>
            <a:ext cx="3246120" cy="3246120"/>
          </a:xfrm>
          <a:prstGeom prst="ellipse">
            <a:avLst/>
          </a:prstGeom>
          <a:solidFill>
            <a:srgbClr val="86A3B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02920" y="310896"/>
            <a:ext cx="530352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000" b="1">
                <a:solidFill>
                  <a:srgbClr val="68635E"/>
                </a:solidFill>
                <a:latin typeface="Aptos"/>
              </a:defRPr>
            </a:pPr>
            <a:r>
              <a:t>MARKET SIZE ASSUMPTIONS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0378440" y="310896"/>
            <a:ext cx="1143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1000" b="1">
                <a:solidFill>
                  <a:srgbClr val="68635E"/>
                </a:solidFill>
                <a:latin typeface="Aptos"/>
              </a:defRPr>
            </a:pPr>
            <a:r>
              <a:t>11/24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94360" y="960120"/>
            <a:ext cx="10104120" cy="1691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600" b="1">
                <a:solidFill>
                  <a:srgbClr val="1A1A1A"/>
                </a:solidFill>
                <a:latin typeface="Georgia"/>
              </a:defRPr>
            </a:pPr>
            <a:r>
              <a:t>Use layered assumptions, not a false precision TAM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" y="2761488"/>
            <a:ext cx="978408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700" b="0">
                <a:solidFill>
                  <a:srgbClr val="68635E"/>
                </a:solidFill>
                <a:latin typeface="Aptos"/>
              </a:defRPr>
            </a:pPr>
            <a:r>
              <a:t>Base market: paid members and intelligence users. Expansion: strategic programs and sponsorship. Scenario: Resilience House locations and secure AI platform services. Market sizing should be shown as conservative ranges and validated bottom-up through customer conversion.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640080" y="5623560"/>
            <a:ext cx="10927080" cy="475488"/>
          </a:xfrm>
          <a:prstGeom prst="roundRect">
            <a:avLst/>
          </a:prstGeom>
          <a:solidFill>
            <a:srgbClr val="F8E6D6"/>
          </a:solidFill>
          <a:ln>
            <a:solidFill>
              <a:srgbClr val="CDC5B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841248" y="5733288"/>
            <a:ext cx="10424160" cy="2194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000" b="0">
                <a:solidFill>
                  <a:srgbClr val="5B2B18"/>
                </a:solidFill>
                <a:latin typeface="Aptos"/>
              </a:defRPr>
            </a:pPr>
            <a:r>
              <a:t>Use conservative ranges until sources are finalized.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77240" y="3703320"/>
            <a:ext cx="10241280" cy="1508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  <a:defRPr sz="1400">
                <a:solidFill>
                  <a:srgbClr val="68635E"/>
                </a:solidFill>
              </a:defRPr>
            </a:pPr>
            <a:r>
              <a:t>Base market: paid members and intelligence users. Expansion: strategic programs and sponsorship. Scenario: Resilience House locations and secure AI platform services. Market sizing should be shown as conservative ranges and validated bottom-up through customer conversion.</a:t>
            </a:r>
          </a:p>
          <a:p>
            <a:pPr>
              <a:spcAft>
                <a:spcPts val="600"/>
              </a:spcAft>
              <a:defRPr sz="1400">
                <a:solidFill>
                  <a:srgbClr val="68635E"/>
                </a:solidFill>
              </a:defRPr>
            </a:pPr>
            <a:r>
              <a:t>Use conservative ranges until sources are finalized.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E9E5D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9464040" y="-1143000"/>
            <a:ext cx="3246120" cy="3246120"/>
          </a:xfrm>
          <a:prstGeom prst="ellipse">
            <a:avLst/>
          </a:prstGeom>
          <a:solidFill>
            <a:srgbClr val="86A3B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02920" y="310896"/>
            <a:ext cx="530352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000" b="1">
                <a:solidFill>
                  <a:srgbClr val="68635E"/>
                </a:solidFill>
                <a:latin typeface="Aptos"/>
              </a:defRPr>
            </a:pPr>
            <a:r>
              <a:t>BUSINESS MODEL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0378440" y="310896"/>
            <a:ext cx="1143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1000" b="1">
                <a:solidFill>
                  <a:srgbClr val="68635E"/>
                </a:solidFill>
                <a:latin typeface="Aptos"/>
              </a:defRPr>
            </a:pPr>
            <a:r>
              <a:t>12/24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94360" y="960120"/>
            <a:ext cx="10104120" cy="1691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600" b="1">
                <a:solidFill>
                  <a:srgbClr val="1A1A1A"/>
                </a:solidFill>
                <a:latin typeface="Georgia"/>
              </a:defRPr>
            </a:pPr>
            <a:r>
              <a:t>Recurring first, scenario upside second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" y="2761488"/>
            <a:ext cx="978408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700" b="0">
                <a:solidFill>
                  <a:srgbClr val="68635E"/>
                </a:solidFill>
                <a:latin typeface="Aptos"/>
              </a:defRPr>
            </a:pPr>
            <a:r>
              <a:t>The model separates recurring platform/licence revenue from event/sponsorship revenue and proof-gated infrastructure upside. This keeps the story investable without pretending the business is already mature SaaS.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640080" y="5623560"/>
            <a:ext cx="10927080" cy="475488"/>
          </a:xfrm>
          <a:prstGeom prst="roundRect">
            <a:avLst/>
          </a:prstGeom>
          <a:solidFill>
            <a:srgbClr val="F8E6D6"/>
          </a:solidFill>
          <a:ln>
            <a:solidFill>
              <a:srgbClr val="CDC5B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841248" y="5733288"/>
            <a:ext cx="10424160" cy="2194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000" b="0">
                <a:solidFill>
                  <a:srgbClr val="5B2B18"/>
                </a:solidFill>
                <a:latin typeface="Aptos"/>
              </a:defRPr>
            </a:pPr>
            <a:r>
              <a:t>Actuals by booked/invoiced/collected remain open.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77240" y="3703320"/>
            <a:ext cx="10241280" cy="1508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  <a:defRPr sz="1400">
                <a:solidFill>
                  <a:srgbClr val="68635E"/>
                </a:solidFill>
              </a:defRPr>
            </a:pPr>
            <a:r>
              <a:t>The model separates recurring platform/licence revenue from event/sponsorship revenue and proof-gated infrastructure upside. This keeps the story investable without pretending the business is already mature SaaS.</a:t>
            </a:r>
          </a:p>
          <a:p>
            <a:pPr>
              <a:spcAft>
                <a:spcPts val="600"/>
              </a:spcAft>
              <a:defRPr sz="1400">
                <a:solidFill>
                  <a:srgbClr val="68635E"/>
                </a:solidFill>
              </a:defRPr>
            </a:pPr>
            <a:r>
              <a:t>Actuals by booked/invoiced/collected remain open.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E9E5D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9464040" y="-1143000"/>
            <a:ext cx="3246120" cy="3246120"/>
          </a:xfrm>
          <a:prstGeom prst="ellipse">
            <a:avLst/>
          </a:prstGeom>
          <a:solidFill>
            <a:srgbClr val="86A3B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02920" y="310896"/>
            <a:ext cx="530352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000" b="1">
                <a:solidFill>
                  <a:srgbClr val="68635E"/>
                </a:solidFill>
                <a:latin typeface="Aptos"/>
              </a:defRPr>
            </a:pPr>
            <a:r>
              <a:t>FINANCIAL PLAN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0378440" y="310896"/>
            <a:ext cx="1143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1000" b="1">
                <a:solidFill>
                  <a:srgbClr val="68635E"/>
                </a:solidFill>
                <a:latin typeface="Aptos"/>
              </a:defRPr>
            </a:pPr>
            <a:r>
              <a:t>13/24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94360" y="960120"/>
            <a:ext cx="10104120" cy="1691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600" b="1">
                <a:solidFill>
                  <a:srgbClr val="1A1A1A"/>
                </a:solidFill>
                <a:latin typeface="Georgia"/>
              </a:defRPr>
            </a:pPr>
            <a:r>
              <a:t>Product-level forecast exists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" y="2761488"/>
            <a:ext cx="978408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700" b="0">
                <a:solidFill>
                  <a:srgbClr val="68635E"/>
                </a:solidFill>
                <a:latin typeface="Aptos"/>
              </a:defRPr>
            </a:pPr>
            <a:r>
              <a:t>Forecast revenue: EUR 0.75m in 2025, EUR 8.61m in 2026, EUR 17.69m in 2027, EUR 34.75m in 2028, with explicit product drivers and source-map boundaries in Excel.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640080" y="5623560"/>
            <a:ext cx="10927080" cy="475488"/>
          </a:xfrm>
          <a:prstGeom prst="roundRect">
            <a:avLst/>
          </a:prstGeom>
          <a:solidFill>
            <a:srgbClr val="F8E6D6"/>
          </a:solidFill>
          <a:ln>
            <a:solidFill>
              <a:srgbClr val="CDC5B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841248" y="5733288"/>
            <a:ext cx="10424160" cy="2194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000" b="0">
                <a:solidFill>
                  <a:srgbClr val="5B2B18"/>
                </a:solidFill>
                <a:latin typeface="Aptos"/>
              </a:defRPr>
            </a:pPr>
            <a:r>
              <a:t>Forecast architecture from ALT model; not audited actuals.</a:t>
            </a:r>
          </a:p>
        </p:txBody>
      </p:sp>
      <p:graphicFrame>
        <p:nvGraphicFramePr>
          <p:cNvPr id="9" name="Chart 8"/>
          <p:cNvGraphicFramePr>
            <a:graphicFrameLocks noGrp="1"/>
          </p:cNvGraphicFramePr>
          <p:nvPr/>
        </p:nvGraphicFramePr>
        <p:xfrm>
          <a:off x="685800" y="3794760"/>
          <a:ext cx="5120640" cy="1828800"/>
        </p:xfrm>
        <a:graphic>
          <a:graphicData uri="http://schemas.openxmlformats.org/drawingml/2006/chart">
            <c:chart xmlns:c="http://schemas.openxmlformats.org/drawingml/2006/chart" r:id="rId2"/>
          </a:graphicData>
        </a:graphic>
      </p:graphicFrame>
      <p:sp>
        <p:nvSpPr>
          <p:cNvPr id="10" name="Rounded Rectangle 9"/>
          <p:cNvSpPr/>
          <p:nvPr/>
        </p:nvSpPr>
        <p:spPr>
          <a:xfrm>
            <a:off x="640080" y="3794760"/>
            <a:ext cx="3429000" cy="1298448"/>
          </a:xfrm>
          <a:prstGeom prst="roundRect">
            <a:avLst/>
          </a:prstGeom>
          <a:solidFill>
            <a:srgbClr val="1DDC91"/>
          </a:solidFill>
          <a:ln>
            <a:solidFill>
              <a:srgbClr val="CDC5B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804671" y="3941064"/>
            <a:ext cx="306324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850" b="1">
                <a:solidFill>
                  <a:srgbClr val="0A3325"/>
                </a:solidFill>
                <a:latin typeface="Aptos"/>
              </a:defRPr>
            </a:pPr>
            <a:r>
              <a:t>P1 PLATFORM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04671" y="4270248"/>
            <a:ext cx="306324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220" b="0">
                <a:solidFill>
                  <a:srgbClr val="0A3325"/>
                </a:solidFill>
                <a:latin typeface="Aptos"/>
              </a:defRPr>
            </a:pPr>
            <a:r>
              <a:t>EUR 21.34m 2028 forecast, tiered licence/subscription spine.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4343400" y="3794760"/>
            <a:ext cx="3429000" cy="1298448"/>
          </a:xfrm>
          <a:prstGeom prst="roundRect">
            <a:avLst/>
          </a:prstGeom>
          <a:solidFill>
            <a:srgbClr val="F5F1EA"/>
          </a:solidFill>
          <a:ln>
            <a:solidFill>
              <a:srgbClr val="CDC5B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4507992" y="3941064"/>
            <a:ext cx="306324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850" b="1">
                <a:solidFill>
                  <a:srgbClr val="486575"/>
                </a:solidFill>
                <a:latin typeface="Aptos"/>
              </a:defRPr>
            </a:pPr>
            <a:r>
              <a:t>P2 PROGRAMS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507992" y="4270248"/>
            <a:ext cx="306324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220" b="0">
                <a:solidFill>
                  <a:srgbClr val="68635E"/>
                </a:solidFill>
                <a:latin typeface="Aptos"/>
              </a:defRPr>
            </a:pPr>
            <a:r>
              <a:t>EUR 12.00m 2028 forecast from strategic partnership programs.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8046719" y="3794760"/>
            <a:ext cx="3429000" cy="1298448"/>
          </a:xfrm>
          <a:prstGeom prst="roundRect">
            <a:avLst/>
          </a:prstGeom>
          <a:solidFill>
            <a:srgbClr val="F5F1EA"/>
          </a:solidFill>
          <a:ln>
            <a:solidFill>
              <a:srgbClr val="CDC5B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8211311" y="3941064"/>
            <a:ext cx="306324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850" b="1">
                <a:solidFill>
                  <a:srgbClr val="486575"/>
                </a:solidFill>
                <a:latin typeface="Aptos"/>
              </a:defRPr>
            </a:pPr>
            <a:r>
              <a:t>OPEN GATE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8211311" y="4270248"/>
            <a:ext cx="306324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220" b="0">
                <a:solidFill>
                  <a:srgbClr val="68635E"/>
                </a:solidFill>
                <a:latin typeface="Aptos"/>
              </a:defRPr>
            </a:pPr>
            <a:r>
              <a:t>Actuals still need booked/invoiced/collected reconciliation.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E9E5D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9464040" y="-1143000"/>
            <a:ext cx="3246120" cy="3246120"/>
          </a:xfrm>
          <a:prstGeom prst="ellipse">
            <a:avLst/>
          </a:prstGeom>
          <a:solidFill>
            <a:srgbClr val="86A3B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02920" y="310896"/>
            <a:ext cx="530352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000" b="1">
                <a:solidFill>
                  <a:srgbClr val="68635E"/>
                </a:solidFill>
                <a:latin typeface="Aptos"/>
              </a:defRPr>
            </a:pPr>
            <a:r>
              <a:t>PRICING MODEL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0378440" y="310896"/>
            <a:ext cx="1143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1000" b="1">
                <a:solidFill>
                  <a:srgbClr val="68635E"/>
                </a:solidFill>
                <a:latin typeface="Aptos"/>
              </a:defRPr>
            </a:pPr>
            <a:r>
              <a:t>14/24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94360" y="960120"/>
            <a:ext cx="10104120" cy="1691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600" b="1">
                <a:solidFill>
                  <a:srgbClr val="1A1A1A"/>
                </a:solidFill>
                <a:latin typeface="Georgia"/>
              </a:defRPr>
            </a:pPr>
            <a:r>
              <a:t>Tiered licence plus high-value programs and event monetization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" y="2761488"/>
            <a:ext cx="978408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700" b="0">
                <a:solidFill>
                  <a:srgbClr val="68635E"/>
                </a:solidFill>
                <a:latin typeface="Aptos"/>
              </a:defRPr>
            </a:pPr>
            <a:r>
              <a:t>P1: Cadett EUR 100/year, Comrade EUR 2,400/year, Avantgarde EUR 20,000/year. P2: EUR 500k strategic programs. P3: sponsorship, tables and tickets. P4: monthly/annual house economics. P5: one-off packages.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640080" y="5623560"/>
            <a:ext cx="10927080" cy="475488"/>
          </a:xfrm>
          <a:prstGeom prst="roundRect">
            <a:avLst/>
          </a:prstGeom>
          <a:solidFill>
            <a:srgbClr val="F8E6D6"/>
          </a:solidFill>
          <a:ln>
            <a:solidFill>
              <a:srgbClr val="CDC5B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841248" y="5733288"/>
            <a:ext cx="10424160" cy="2194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000" b="0">
                <a:solidFill>
                  <a:srgbClr val="5B2B18"/>
                </a:solidFill>
                <a:latin typeface="Aptos"/>
              </a:defRPr>
            </a:pPr>
            <a:r>
              <a:t>CAC/churn assumptions still need CRM/accounting proof.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40080" y="3913632"/>
            <a:ext cx="3429000" cy="1298448"/>
          </a:xfrm>
          <a:prstGeom prst="roundRect">
            <a:avLst/>
          </a:prstGeom>
          <a:solidFill>
            <a:srgbClr val="1DDC91"/>
          </a:solidFill>
          <a:ln>
            <a:solidFill>
              <a:srgbClr val="CDC5B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804671" y="4059936"/>
            <a:ext cx="306324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850" b="1">
                <a:solidFill>
                  <a:srgbClr val="0A3325"/>
                </a:solidFill>
                <a:latin typeface="Aptos"/>
              </a:defRPr>
            </a:pPr>
            <a:r>
              <a:t>TIERED LICENCE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804671" y="4389120"/>
            <a:ext cx="306324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220" b="0">
                <a:solidFill>
                  <a:srgbClr val="0A3325"/>
                </a:solidFill>
                <a:latin typeface="Aptos"/>
              </a:defRPr>
            </a:pPr>
            <a:r>
              <a:t>EUR 100 / 2.4k / 20k annual tiers.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4343400" y="3913632"/>
            <a:ext cx="3429000" cy="1298448"/>
          </a:xfrm>
          <a:prstGeom prst="roundRect">
            <a:avLst/>
          </a:prstGeom>
          <a:solidFill>
            <a:srgbClr val="F5F1EA"/>
          </a:solidFill>
          <a:ln>
            <a:solidFill>
              <a:srgbClr val="CDC5B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4507992" y="4059936"/>
            <a:ext cx="306324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850" b="1">
                <a:solidFill>
                  <a:srgbClr val="486575"/>
                </a:solidFill>
                <a:latin typeface="Aptos"/>
              </a:defRPr>
            </a:pPr>
            <a:r>
              <a:t>PROGRAMS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507992" y="4389120"/>
            <a:ext cx="306324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220" b="0">
                <a:solidFill>
                  <a:srgbClr val="68635E"/>
                </a:solidFill>
                <a:latin typeface="Aptos"/>
              </a:defRPr>
            </a:pPr>
            <a:r>
              <a:t>EUR 500k strategic programs.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8046719" y="3913632"/>
            <a:ext cx="3429000" cy="1298448"/>
          </a:xfrm>
          <a:prstGeom prst="roundRect">
            <a:avLst/>
          </a:prstGeom>
          <a:solidFill>
            <a:srgbClr val="F5F1EA"/>
          </a:solidFill>
          <a:ln>
            <a:solidFill>
              <a:srgbClr val="CDC5B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8211311" y="4059936"/>
            <a:ext cx="306324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850" b="1">
                <a:solidFill>
                  <a:srgbClr val="486575"/>
                </a:solidFill>
                <a:latin typeface="Aptos"/>
              </a:defRPr>
            </a:pPr>
            <a:r>
              <a:t>EVENTS/HOUSES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8211311" y="4389120"/>
            <a:ext cx="306324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220" b="0">
                <a:solidFill>
                  <a:srgbClr val="68635E"/>
                </a:solidFill>
                <a:latin typeface="Aptos"/>
              </a:defRPr>
            </a:pPr>
            <a:r>
              <a:t>Sponsors, tickets and monthly location economics.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E9E5D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9464040" y="-1143000"/>
            <a:ext cx="3246120" cy="3246120"/>
          </a:xfrm>
          <a:prstGeom prst="ellipse">
            <a:avLst/>
          </a:prstGeom>
          <a:solidFill>
            <a:srgbClr val="86A3B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02920" y="310896"/>
            <a:ext cx="530352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000" b="1">
                <a:solidFill>
                  <a:srgbClr val="68635E"/>
                </a:solidFill>
                <a:latin typeface="Aptos"/>
              </a:defRPr>
            </a:pPr>
            <a:r>
              <a:t>GTM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0378440" y="310896"/>
            <a:ext cx="1143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1000" b="1">
                <a:solidFill>
                  <a:srgbClr val="68635E"/>
                </a:solidFill>
                <a:latin typeface="Aptos"/>
              </a:defRPr>
            </a:pPr>
            <a:r>
              <a:t>15/24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94360" y="960120"/>
            <a:ext cx="10104120" cy="1691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600" b="1">
                <a:solidFill>
                  <a:srgbClr val="1A1A1A"/>
                </a:solidFill>
                <a:latin typeface="Georgia"/>
              </a:defRPr>
            </a:pPr>
            <a:r>
              <a:t>Trust-led acquisition, data-led scaling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" y="2761488"/>
            <a:ext cx="978408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700" b="0">
                <a:solidFill>
                  <a:srgbClr val="68635E"/>
                </a:solidFill>
                <a:latin typeface="Aptos"/>
              </a:defRPr>
            </a:pPr>
            <a:r>
              <a:t>Acquire through existing ecosystem trust and flagship formats; convert to paid membership/intelligence; expand via strategic partner programs and sponsors; use data to prioritize segments, content, outreach and retention.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640080" y="5623560"/>
            <a:ext cx="10927080" cy="475488"/>
          </a:xfrm>
          <a:prstGeom prst="roundRect">
            <a:avLst/>
          </a:prstGeom>
          <a:solidFill>
            <a:srgbClr val="F8E6D6"/>
          </a:solidFill>
          <a:ln>
            <a:solidFill>
              <a:srgbClr val="CDC5B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841248" y="5733288"/>
            <a:ext cx="10424160" cy="2194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000" b="0">
                <a:solidFill>
                  <a:srgbClr val="5B2B18"/>
                </a:solidFill>
                <a:latin typeface="Aptos"/>
              </a:defRPr>
            </a:pPr>
            <a:r>
              <a:t>Needs account list, owner, stage and conversion probabilities.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77240" y="3703320"/>
            <a:ext cx="10241280" cy="1508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  <a:defRPr sz="1400">
                <a:solidFill>
                  <a:srgbClr val="68635E"/>
                </a:solidFill>
              </a:defRPr>
            </a:pPr>
            <a:r>
              <a:t>Acquire through existing ecosystem trust and flagship formats; convert to paid membership/intelligence; expand via strategic partner programs and sponsors; use data to prioritize segments, content, outreach and retention.</a:t>
            </a:r>
          </a:p>
          <a:p>
            <a:pPr>
              <a:spcAft>
                <a:spcPts val="600"/>
              </a:spcAft>
              <a:defRPr sz="1400">
                <a:solidFill>
                  <a:srgbClr val="68635E"/>
                </a:solidFill>
              </a:defRPr>
            </a:pPr>
            <a:r>
              <a:t>Needs account list, owner, stage and conversion probabilities.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E9E5D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9464040" y="-1143000"/>
            <a:ext cx="3246120" cy="3246120"/>
          </a:xfrm>
          <a:prstGeom prst="ellipse">
            <a:avLst/>
          </a:prstGeom>
          <a:solidFill>
            <a:srgbClr val="86A3B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02920" y="310896"/>
            <a:ext cx="530352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000" b="1">
                <a:solidFill>
                  <a:srgbClr val="68635E"/>
                </a:solidFill>
                <a:latin typeface="Aptos"/>
              </a:defRPr>
            </a:pPr>
            <a:r>
              <a:t>DATA-DRIVEN ORGANIZATION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0378440" y="310896"/>
            <a:ext cx="1143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1000" b="1">
                <a:solidFill>
                  <a:srgbClr val="68635E"/>
                </a:solidFill>
                <a:latin typeface="Aptos"/>
              </a:defRPr>
            </a:pPr>
            <a:r>
              <a:t>16/24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94360" y="960120"/>
            <a:ext cx="10104120" cy="1691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600" b="1">
                <a:solidFill>
                  <a:srgbClr val="1A1A1A"/>
                </a:solidFill>
                <a:latin typeface="Georgia"/>
              </a:defRPr>
            </a:pPr>
            <a:r>
              <a:t>The operating system is the company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" y="2761488"/>
            <a:ext cx="978408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700" b="0">
                <a:solidFill>
                  <a:srgbClr val="68635E"/>
                </a:solidFill>
                <a:latin typeface="Aptos"/>
              </a:defRPr>
            </a:pPr>
            <a:r>
              <a:t>Every interaction should become structured data: member profiles, interests, relationships, meeting history, content consumption, sponsor fit, expert nodes, renewal risk and opportunity signals. This becomes the moat and the management cockpit.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640080" y="5623560"/>
            <a:ext cx="10927080" cy="475488"/>
          </a:xfrm>
          <a:prstGeom prst="roundRect">
            <a:avLst/>
          </a:prstGeom>
          <a:solidFill>
            <a:srgbClr val="F8E6D6"/>
          </a:solidFill>
          <a:ln>
            <a:solidFill>
              <a:srgbClr val="CDC5B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841248" y="5733288"/>
            <a:ext cx="10424160" cy="2194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000" b="0">
                <a:solidFill>
                  <a:srgbClr val="5B2B18"/>
                </a:solidFill>
                <a:latin typeface="Aptos"/>
              </a:defRPr>
            </a:pPr>
            <a:r>
              <a:t>Requires governance, consent, RBAC and data hygiene.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40080" y="3913632"/>
            <a:ext cx="3429000" cy="1298448"/>
          </a:xfrm>
          <a:prstGeom prst="roundRect">
            <a:avLst/>
          </a:prstGeom>
          <a:solidFill>
            <a:srgbClr val="1DDC91"/>
          </a:solidFill>
          <a:ln>
            <a:solidFill>
              <a:srgbClr val="CDC5B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804671" y="4059936"/>
            <a:ext cx="306324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850" b="1">
                <a:solidFill>
                  <a:srgbClr val="0A3325"/>
                </a:solidFill>
                <a:latin typeface="Aptos"/>
              </a:defRPr>
            </a:pPr>
            <a:r>
              <a:t>DATA INPUTS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804671" y="4389120"/>
            <a:ext cx="306324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220" b="0">
                <a:solidFill>
                  <a:srgbClr val="0A3325"/>
                </a:solidFill>
                <a:latin typeface="Aptos"/>
              </a:defRPr>
            </a:pPr>
            <a:r>
              <a:t>Members, formats, sponsors, briefings, experts.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4343400" y="3913632"/>
            <a:ext cx="3429000" cy="1298448"/>
          </a:xfrm>
          <a:prstGeom prst="roundRect">
            <a:avLst/>
          </a:prstGeom>
          <a:solidFill>
            <a:srgbClr val="F5F1EA"/>
          </a:solidFill>
          <a:ln>
            <a:solidFill>
              <a:srgbClr val="CDC5B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4507992" y="4059936"/>
            <a:ext cx="306324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850" b="1">
                <a:solidFill>
                  <a:srgbClr val="486575"/>
                </a:solidFill>
                <a:latin typeface="Aptos"/>
              </a:defRPr>
            </a:pPr>
            <a:r>
              <a:t>DATA PRODUCTS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507992" y="4389120"/>
            <a:ext cx="306324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220" b="0">
                <a:solidFill>
                  <a:srgbClr val="68635E"/>
                </a:solidFill>
                <a:latin typeface="Aptos"/>
              </a:defRPr>
            </a:pPr>
            <a:r>
              <a:t>Relationship graph, targeting, renewal, intelligence.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8046719" y="3913632"/>
            <a:ext cx="3429000" cy="1298448"/>
          </a:xfrm>
          <a:prstGeom prst="roundRect">
            <a:avLst/>
          </a:prstGeom>
          <a:solidFill>
            <a:srgbClr val="1A1A1A"/>
          </a:solidFill>
          <a:ln>
            <a:solidFill>
              <a:srgbClr val="CDC5B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8211311" y="4059936"/>
            <a:ext cx="306324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850" b="1">
                <a:solidFill>
                  <a:srgbClr val="86A3B5"/>
                </a:solidFill>
                <a:latin typeface="Aptos"/>
              </a:defRPr>
            </a:pPr>
            <a:r>
              <a:t>GOVERNANCE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8211311" y="4389120"/>
            <a:ext cx="306324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220" b="0">
                <a:solidFill>
                  <a:srgbClr val="E9E5DF"/>
                </a:solidFill>
                <a:latin typeface="Aptos"/>
              </a:defRPr>
            </a:pPr>
            <a:r>
              <a:t>Consent, RBAC, audit, source discipline.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E9E5D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9464040" y="-1143000"/>
            <a:ext cx="3246120" cy="3246120"/>
          </a:xfrm>
          <a:prstGeom prst="ellipse">
            <a:avLst/>
          </a:prstGeom>
          <a:solidFill>
            <a:srgbClr val="86A3B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02920" y="310896"/>
            <a:ext cx="530352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000" b="1">
                <a:solidFill>
                  <a:srgbClr val="68635E"/>
                </a:solidFill>
                <a:latin typeface="Aptos"/>
              </a:defRPr>
            </a:pPr>
            <a:r>
              <a:t>INFRASTRUCTURE STRATEGY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0378440" y="310896"/>
            <a:ext cx="1143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1000" b="1">
                <a:solidFill>
                  <a:srgbClr val="68635E"/>
                </a:solidFill>
                <a:latin typeface="Aptos"/>
              </a:defRPr>
            </a:pPr>
            <a:r>
              <a:t>17/24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94360" y="960120"/>
            <a:ext cx="10104120" cy="1691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600" b="1">
                <a:solidFill>
                  <a:srgbClr val="1A1A1A"/>
                </a:solidFill>
                <a:latin typeface="Georgia"/>
              </a:defRPr>
            </a:pPr>
            <a:r>
              <a:t>Do not go capex-first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" y="2761488"/>
            <a:ext cx="978408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700" b="0">
                <a:solidFill>
                  <a:srgbClr val="68635E"/>
                </a:solidFill>
                <a:latin typeface="Aptos"/>
              </a:defRPr>
            </a:pPr>
            <a:r>
              <a:t>Digital-first platform and partner-hosted formats first; physical Resilience Houses only when utilization, anchor partners and economics are proof-gated. This keeps the upside without letting capex dominate the story.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640080" y="5623560"/>
            <a:ext cx="10927080" cy="475488"/>
          </a:xfrm>
          <a:prstGeom prst="roundRect">
            <a:avLst/>
          </a:prstGeom>
          <a:solidFill>
            <a:srgbClr val="F8E6D6"/>
          </a:solidFill>
          <a:ln>
            <a:solidFill>
              <a:srgbClr val="CDC5B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841248" y="5733288"/>
            <a:ext cx="10424160" cy="2194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000" b="0">
                <a:solidFill>
                  <a:srgbClr val="5B2B18"/>
                </a:solidFill>
                <a:latin typeface="Aptos"/>
              </a:defRPr>
            </a:pPr>
            <a:r>
              <a:t>Location economics and utilization to verify.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77240" y="3703320"/>
            <a:ext cx="10241280" cy="1508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  <a:defRPr sz="1400">
                <a:solidFill>
                  <a:srgbClr val="68635E"/>
                </a:solidFill>
              </a:defRPr>
            </a:pPr>
            <a:r>
              <a:t>Digital-first platform and partner-hosted formats first; physical Resilience Houses only when utilization, anchor partners and economics are proof-gated. This keeps the upside without letting capex dominate the story.</a:t>
            </a:r>
          </a:p>
          <a:p>
            <a:pPr>
              <a:spcAft>
                <a:spcPts val="600"/>
              </a:spcAft>
              <a:defRPr sz="1400">
                <a:solidFill>
                  <a:srgbClr val="68635E"/>
                </a:solidFill>
              </a:defRPr>
            </a:pPr>
            <a:r>
              <a:t>Location economics and utilization to verify.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E9E5D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9464040" y="-1143000"/>
            <a:ext cx="3246120" cy="3246120"/>
          </a:xfrm>
          <a:prstGeom prst="ellipse">
            <a:avLst/>
          </a:prstGeom>
          <a:solidFill>
            <a:srgbClr val="86A3B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02920" y="310896"/>
            <a:ext cx="530352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000" b="1">
                <a:solidFill>
                  <a:srgbClr val="68635E"/>
                </a:solidFill>
                <a:latin typeface="Aptos"/>
              </a:defRPr>
            </a:pPr>
            <a:r>
              <a:t>TECH / AI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0378440" y="310896"/>
            <a:ext cx="1143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1000" b="1">
                <a:solidFill>
                  <a:srgbClr val="68635E"/>
                </a:solidFill>
                <a:latin typeface="Aptos"/>
              </a:defRPr>
            </a:pPr>
            <a:r>
              <a:t>18/24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94360" y="960120"/>
            <a:ext cx="10104120" cy="1691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600" b="1">
                <a:solidFill>
                  <a:srgbClr val="1A1A1A"/>
                </a:solidFill>
                <a:latin typeface="Georgia"/>
              </a:defRPr>
            </a:pPr>
            <a:r>
              <a:t>Secure AI is the leverage layer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" y="2761488"/>
            <a:ext cx="978408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700" b="0">
                <a:solidFill>
                  <a:srgbClr val="68635E"/>
                </a:solidFill>
                <a:latin typeface="Aptos"/>
              </a:defRPr>
            </a:pPr>
            <a:r>
              <a:t>AI turns network signals into curated briefings, relationship maps, member intelligence and decision support while preserving security discipline. The narrative is high-HROI intelligence, not generic AI hype.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640080" y="5623560"/>
            <a:ext cx="10927080" cy="475488"/>
          </a:xfrm>
          <a:prstGeom prst="roundRect">
            <a:avLst/>
          </a:prstGeom>
          <a:solidFill>
            <a:srgbClr val="F8E6D6"/>
          </a:solidFill>
          <a:ln>
            <a:solidFill>
              <a:srgbClr val="CDC5B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841248" y="5733288"/>
            <a:ext cx="10424160" cy="2194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000" b="0">
                <a:solidFill>
                  <a:srgbClr val="5B2B18"/>
                </a:solidFill>
                <a:latin typeface="Aptos"/>
              </a:defRPr>
            </a:pPr>
            <a:r>
              <a:t>Security design and build budget needed.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77240" y="3703320"/>
            <a:ext cx="10241280" cy="1508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  <a:defRPr sz="1400">
                <a:solidFill>
                  <a:srgbClr val="68635E"/>
                </a:solidFill>
              </a:defRPr>
            </a:pPr>
            <a:r>
              <a:t>AI turns network signals into curated briefings, relationship maps, member intelligence and decision support while preserving security discipline. The narrative is high-HROI intelligence, not generic AI hype.</a:t>
            </a:r>
          </a:p>
          <a:p>
            <a:pPr>
              <a:spcAft>
                <a:spcPts val="600"/>
              </a:spcAft>
              <a:defRPr sz="1400">
                <a:solidFill>
                  <a:srgbClr val="68635E"/>
                </a:solidFill>
              </a:defRPr>
            </a:pPr>
            <a:r>
              <a:t>Security design and build budget needed.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E9E5D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9464040" y="-1143000"/>
            <a:ext cx="3246120" cy="3246120"/>
          </a:xfrm>
          <a:prstGeom prst="ellipse">
            <a:avLst/>
          </a:prstGeom>
          <a:solidFill>
            <a:srgbClr val="86A3B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02920" y="310896"/>
            <a:ext cx="530352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000" b="1">
                <a:solidFill>
                  <a:srgbClr val="68635E"/>
                </a:solidFill>
                <a:latin typeface="Aptos"/>
              </a:defRPr>
            </a:pPr>
            <a:r>
              <a:t>MOAT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0378440" y="310896"/>
            <a:ext cx="1143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1000" b="1">
                <a:solidFill>
                  <a:srgbClr val="68635E"/>
                </a:solidFill>
                <a:latin typeface="Aptos"/>
              </a:defRPr>
            </a:pPr>
            <a:r>
              <a:t>19/24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94360" y="960120"/>
            <a:ext cx="10104120" cy="1691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600" b="1">
                <a:solidFill>
                  <a:srgbClr val="1A1A1A"/>
                </a:solidFill>
                <a:latin typeface="Georgia"/>
              </a:defRPr>
            </a:pPr>
            <a:r>
              <a:t>Curated trust plus proprietary intelligence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" y="2761488"/>
            <a:ext cx="978408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700" b="0">
                <a:solidFill>
                  <a:srgbClr val="68635E"/>
                </a:solidFill>
                <a:latin typeface="Aptos"/>
              </a:defRPr>
            </a:pPr>
            <a:r>
              <a:t>The defensibility is the relationship graph, participation history, trusted rooms, domain-specific intelligence memory and ability to deliver targeted value to members and sponsors.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640080" y="5623560"/>
            <a:ext cx="10927080" cy="475488"/>
          </a:xfrm>
          <a:prstGeom prst="roundRect">
            <a:avLst/>
          </a:prstGeom>
          <a:solidFill>
            <a:srgbClr val="F8E6D6"/>
          </a:solidFill>
          <a:ln>
            <a:solidFill>
              <a:srgbClr val="CDC5B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841248" y="5733288"/>
            <a:ext cx="10424160" cy="2194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000" b="0">
                <a:solidFill>
                  <a:srgbClr val="5B2B18"/>
                </a:solidFill>
                <a:latin typeface="Aptos"/>
              </a:defRPr>
            </a:pPr>
            <a:r>
              <a:t>Proof points to separate evidence vs assumption.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77240" y="3703320"/>
            <a:ext cx="10241280" cy="1508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  <a:defRPr sz="1400">
                <a:solidFill>
                  <a:srgbClr val="68635E"/>
                </a:solidFill>
              </a:defRPr>
            </a:pPr>
            <a:r>
              <a:t>The defensibility is the relationship graph, participation history, trusted rooms, domain-specific intelligence memory and ability to deliver targeted value to members and sponsors.</a:t>
            </a:r>
          </a:p>
          <a:p>
            <a:pPr>
              <a:spcAft>
                <a:spcPts val="600"/>
              </a:spcAft>
              <a:defRPr sz="1400">
                <a:solidFill>
                  <a:srgbClr val="68635E"/>
                </a:solidFill>
              </a:defRPr>
            </a:pPr>
            <a:r>
              <a:t>Proof points to separate evidence vs assumption.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E9E5D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9464040" y="-1143000"/>
            <a:ext cx="3246120" cy="3246120"/>
          </a:xfrm>
          <a:prstGeom prst="ellipse">
            <a:avLst/>
          </a:prstGeom>
          <a:solidFill>
            <a:srgbClr val="86A3B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02920" y="310896"/>
            <a:ext cx="530352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000" b="1">
                <a:solidFill>
                  <a:srgbClr val="68635E"/>
                </a:solidFill>
                <a:latin typeface="Aptos"/>
              </a:defRPr>
            </a:pPr>
            <a:r>
              <a:t>IMMEDIATE ANSWER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0378440" y="310896"/>
            <a:ext cx="1143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1000" b="1">
                <a:solidFill>
                  <a:srgbClr val="68635E"/>
                </a:solidFill>
                <a:latin typeface="Aptos"/>
              </a:defRPr>
            </a:pPr>
            <a:r>
              <a:t>02/24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94360" y="960120"/>
            <a:ext cx="10104120" cy="1691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600" b="1">
                <a:solidFill>
                  <a:srgbClr val="1A1A1A"/>
                </a:solidFill>
                <a:latin typeface="Georgia"/>
              </a:defRPr>
            </a:pPr>
            <a:r>
              <a:t>What BASED sells, why it matters, why it can win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" y="2761488"/>
            <a:ext cx="978408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700" b="0">
                <a:solidFill>
                  <a:srgbClr val="68635E"/>
                </a:solidFill>
                <a:latin typeface="Aptos"/>
              </a:defRPr>
            </a:pPr>
            <a:r>
              <a:t>Products: paid community/platform, intelligence/media, strategic partner programs, Munich Security Breakfast formats, Resilience House locations, and one-off packages. Benefits: trusted access, filtered intelligence, partner visibility, deal/context flow, and operational resilience orientation. Differentiation: BASED starts from embedded ecosystem trust, not cold software or generic events.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640080" y="5623560"/>
            <a:ext cx="10927080" cy="475488"/>
          </a:xfrm>
          <a:prstGeom prst="roundRect">
            <a:avLst/>
          </a:prstGeom>
          <a:solidFill>
            <a:srgbClr val="F8E6D6"/>
          </a:solidFill>
          <a:ln>
            <a:solidFill>
              <a:srgbClr val="CDC5B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841248" y="5733288"/>
            <a:ext cx="10424160" cy="2194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000" b="0">
                <a:solidFill>
                  <a:srgbClr val="5B2B18"/>
                </a:solidFill>
                <a:latin typeface="Aptos"/>
              </a:defRPr>
            </a:pPr>
            <a:r>
              <a:t>This slide is the reader-orientation anchor.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40080" y="3913632"/>
            <a:ext cx="3429000" cy="1298448"/>
          </a:xfrm>
          <a:prstGeom prst="roundRect">
            <a:avLst/>
          </a:prstGeom>
          <a:solidFill>
            <a:srgbClr val="1DDC91"/>
          </a:solidFill>
          <a:ln>
            <a:solidFill>
              <a:srgbClr val="CDC5B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804671" y="4059936"/>
            <a:ext cx="306324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850" b="1">
                <a:solidFill>
                  <a:srgbClr val="0A3325"/>
                </a:solidFill>
                <a:latin typeface="Aptos"/>
              </a:defRPr>
            </a:pPr>
            <a:r>
              <a:t>PRODUCTS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804671" y="4389120"/>
            <a:ext cx="306324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220" b="0">
                <a:solidFill>
                  <a:srgbClr val="0A3325"/>
                </a:solidFill>
                <a:latin typeface="Aptos"/>
              </a:defRPr>
            </a:pPr>
            <a:r>
              <a:t>Membership, intelligence, programs, MSB, houses, packages.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4343400" y="3913632"/>
            <a:ext cx="3429000" cy="1298448"/>
          </a:xfrm>
          <a:prstGeom prst="roundRect">
            <a:avLst/>
          </a:prstGeom>
          <a:solidFill>
            <a:srgbClr val="F5F1EA"/>
          </a:solidFill>
          <a:ln>
            <a:solidFill>
              <a:srgbClr val="CDC5B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4507992" y="4059936"/>
            <a:ext cx="306324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850" b="1">
                <a:solidFill>
                  <a:srgbClr val="486575"/>
                </a:solidFill>
                <a:latin typeface="Aptos"/>
              </a:defRPr>
            </a:pPr>
            <a:r>
              <a:t>BENEFITS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507992" y="4389120"/>
            <a:ext cx="306324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220" b="0">
                <a:solidFill>
                  <a:srgbClr val="68635E"/>
                </a:solidFill>
                <a:latin typeface="Aptos"/>
              </a:defRPr>
            </a:pPr>
            <a:r>
              <a:t>Access, filtering, visibility, deal/context flow.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8046719" y="3913632"/>
            <a:ext cx="3429000" cy="1298448"/>
          </a:xfrm>
          <a:prstGeom prst="roundRect">
            <a:avLst/>
          </a:prstGeom>
          <a:solidFill>
            <a:srgbClr val="1A1A1A"/>
          </a:solidFill>
          <a:ln>
            <a:solidFill>
              <a:srgbClr val="CDC5B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8211311" y="4059936"/>
            <a:ext cx="306324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850" b="1">
                <a:solidFill>
                  <a:srgbClr val="86A3B5"/>
                </a:solidFill>
                <a:latin typeface="Aptos"/>
              </a:defRPr>
            </a:pPr>
            <a:r>
              <a:t>DIFFERENTIATION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8211311" y="4389120"/>
            <a:ext cx="306324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220" b="0">
                <a:solidFill>
                  <a:srgbClr val="E9E5DF"/>
                </a:solidFill>
                <a:latin typeface="Aptos"/>
              </a:defRPr>
            </a:pPr>
            <a:r>
              <a:t>Ecosystem trust + data layer, not generic events/SaaS.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E9E5D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9464040" y="-1143000"/>
            <a:ext cx="3246120" cy="3246120"/>
          </a:xfrm>
          <a:prstGeom prst="ellipse">
            <a:avLst/>
          </a:prstGeom>
          <a:solidFill>
            <a:srgbClr val="86A3B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02920" y="310896"/>
            <a:ext cx="530352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000" b="1">
                <a:solidFill>
                  <a:srgbClr val="68635E"/>
                </a:solidFill>
                <a:latin typeface="Aptos"/>
              </a:defRPr>
            </a:pPr>
            <a:r>
              <a:t>RESOURCES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0378440" y="310896"/>
            <a:ext cx="1143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1000" b="1">
                <a:solidFill>
                  <a:srgbClr val="68635E"/>
                </a:solidFill>
                <a:latin typeface="Aptos"/>
              </a:defRPr>
            </a:pPr>
            <a:r>
              <a:t>20/24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94360" y="960120"/>
            <a:ext cx="10104120" cy="1691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600" b="1">
                <a:solidFill>
                  <a:srgbClr val="1A1A1A"/>
                </a:solidFill>
                <a:latin typeface="Georgia"/>
              </a:defRPr>
            </a:pPr>
            <a:r>
              <a:t>Build a lean, high-HROI operating team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" y="2761488"/>
            <a:ext cx="978408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700" b="0">
                <a:solidFill>
                  <a:srgbClr val="68635E"/>
                </a:solidFill>
                <a:latin typeface="Aptos"/>
              </a:defRPr>
            </a:pPr>
            <a:r>
              <a:t>Fund trust/sales, editorial/intelligence, product/security ownership and investor-grade operations; use AI and automation to reduce low-HROI overhead and make data quality a management habit.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640080" y="5623560"/>
            <a:ext cx="10927080" cy="475488"/>
          </a:xfrm>
          <a:prstGeom prst="roundRect">
            <a:avLst/>
          </a:prstGeom>
          <a:solidFill>
            <a:srgbClr val="F8E6D6"/>
          </a:solidFill>
          <a:ln>
            <a:solidFill>
              <a:srgbClr val="CDC5B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841248" y="5733288"/>
            <a:ext cx="10424160" cy="2194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000" b="0">
                <a:solidFill>
                  <a:srgbClr val="5B2B18"/>
                </a:solidFill>
                <a:latin typeface="Aptos"/>
              </a:defRPr>
            </a:pPr>
            <a:r>
              <a:t>Hiring plan not yet final.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77240" y="3703320"/>
            <a:ext cx="10241280" cy="1508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  <a:defRPr sz="1400">
                <a:solidFill>
                  <a:srgbClr val="68635E"/>
                </a:solidFill>
              </a:defRPr>
            </a:pPr>
            <a:r>
              <a:t>Fund trust/sales, editorial/intelligence, product/security ownership and investor-grade operations; use AI and automation to reduce low-HROI overhead and make data quality a management habit.</a:t>
            </a:r>
          </a:p>
          <a:p>
            <a:pPr>
              <a:spcAft>
                <a:spcPts val="600"/>
              </a:spcAft>
              <a:defRPr sz="1400">
                <a:solidFill>
                  <a:srgbClr val="68635E"/>
                </a:solidFill>
              </a:defRPr>
            </a:pPr>
            <a:r>
              <a:t>Hiring plan not yet final.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E9E5D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9464040" y="-1143000"/>
            <a:ext cx="3246120" cy="3246120"/>
          </a:xfrm>
          <a:prstGeom prst="ellipse">
            <a:avLst/>
          </a:prstGeom>
          <a:solidFill>
            <a:srgbClr val="86A3B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02920" y="310896"/>
            <a:ext cx="530352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000" b="1">
                <a:solidFill>
                  <a:srgbClr val="68635E"/>
                </a:solidFill>
                <a:latin typeface="Aptos"/>
              </a:defRPr>
            </a:pPr>
            <a:r>
              <a:t>USE OF FUNDS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0378440" y="310896"/>
            <a:ext cx="1143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1000" b="1">
                <a:solidFill>
                  <a:srgbClr val="68635E"/>
                </a:solidFill>
                <a:latin typeface="Aptos"/>
              </a:defRPr>
            </a:pPr>
            <a:r>
              <a:t>21/24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94360" y="960120"/>
            <a:ext cx="10104120" cy="1691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600" b="1">
                <a:solidFill>
                  <a:srgbClr val="1A1A1A"/>
                </a:solidFill>
                <a:latin typeface="Georgia"/>
              </a:defRPr>
            </a:pPr>
            <a:r>
              <a:t>Convert activity into platform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" y="2761488"/>
            <a:ext cx="978408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700" b="0">
                <a:solidFill>
                  <a:srgbClr val="68635E"/>
                </a:solidFill>
                <a:latin typeface="Aptos"/>
              </a:defRPr>
            </a:pPr>
            <a:r>
              <a:t>Round funds secure tech, membership engine, intelligence products, flagship formats, SG&amp;A, capex and working capital reserve. The point is to turn activity into a repeatable operating system.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640080" y="5623560"/>
            <a:ext cx="10927080" cy="475488"/>
          </a:xfrm>
          <a:prstGeom prst="roundRect">
            <a:avLst/>
          </a:prstGeom>
          <a:solidFill>
            <a:srgbClr val="F8E6D6"/>
          </a:solidFill>
          <a:ln>
            <a:solidFill>
              <a:srgbClr val="CDC5B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841248" y="5733288"/>
            <a:ext cx="10424160" cy="2194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000" b="0">
                <a:solidFill>
                  <a:srgbClr val="5B2B18"/>
                </a:solidFill>
                <a:latin typeface="Aptos"/>
              </a:defRPr>
            </a:pPr>
            <a:r>
              <a:t>Budget/runway requires final documentary confirmation.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77240" y="3703320"/>
            <a:ext cx="10241280" cy="1508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  <a:defRPr sz="1400">
                <a:solidFill>
                  <a:srgbClr val="68635E"/>
                </a:solidFill>
              </a:defRPr>
            </a:pPr>
            <a:r>
              <a:t>Round funds secure tech, membership engine, intelligence products, flagship formats, SG&amp;A, capex and working capital reserve. The point is to turn activity into a repeatable operating system.</a:t>
            </a:r>
          </a:p>
          <a:p>
            <a:pPr>
              <a:spcAft>
                <a:spcPts val="600"/>
              </a:spcAft>
              <a:defRPr sz="1400">
                <a:solidFill>
                  <a:srgbClr val="68635E"/>
                </a:solidFill>
              </a:defRPr>
            </a:pPr>
            <a:r>
              <a:t>Budget/runway requires final documentary confirmation.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E9E5D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9464040" y="-1143000"/>
            <a:ext cx="3246120" cy="3246120"/>
          </a:xfrm>
          <a:prstGeom prst="ellipse">
            <a:avLst/>
          </a:prstGeom>
          <a:solidFill>
            <a:srgbClr val="86A3B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02920" y="310896"/>
            <a:ext cx="530352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000" b="1">
                <a:solidFill>
                  <a:srgbClr val="68635E"/>
                </a:solidFill>
                <a:latin typeface="Aptos"/>
              </a:defRPr>
            </a:pPr>
            <a:r>
              <a:t>EVIDENCE AND GATES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0378440" y="310896"/>
            <a:ext cx="1143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1000" b="1">
                <a:solidFill>
                  <a:srgbClr val="68635E"/>
                </a:solidFill>
                <a:latin typeface="Aptos"/>
              </a:defRPr>
            </a:pPr>
            <a:r>
              <a:t>22/24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94360" y="960120"/>
            <a:ext cx="10104120" cy="1691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600" b="1">
                <a:solidFill>
                  <a:srgbClr val="1A1A1A"/>
                </a:solidFill>
                <a:latin typeface="Georgia"/>
              </a:defRPr>
            </a:pPr>
            <a:r>
              <a:t>Credible because caveats are visible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" y="2761488"/>
            <a:ext cx="978408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700" b="0">
                <a:solidFill>
                  <a:srgbClr val="68635E"/>
                </a:solidFill>
                <a:latin typeface="Aptos"/>
              </a:defRPr>
            </a:pPr>
            <a:r>
              <a:t>Working evidence: cap table available, CLA paid, approx. EUR 200k runway, ALT model product forecast, prior presentation/product material. Open gates: actuals ledger, claims proof, final terms, market sizing source pack.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640080" y="5623560"/>
            <a:ext cx="10927080" cy="475488"/>
          </a:xfrm>
          <a:prstGeom prst="roundRect">
            <a:avLst/>
          </a:prstGeom>
          <a:solidFill>
            <a:srgbClr val="F8E6D6"/>
          </a:solidFill>
          <a:ln>
            <a:solidFill>
              <a:srgbClr val="CDC5B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841248" y="5733288"/>
            <a:ext cx="10424160" cy="2194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000" b="0">
                <a:solidFill>
                  <a:srgbClr val="5B2B18"/>
                </a:solidFill>
                <a:latin typeface="Aptos"/>
              </a:defRPr>
            </a:pPr>
            <a:r>
              <a:t>Visible gates protect credibility.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77240" y="3703320"/>
            <a:ext cx="10241280" cy="1508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  <a:defRPr sz="1400">
                <a:solidFill>
                  <a:srgbClr val="68635E"/>
                </a:solidFill>
              </a:defRPr>
            </a:pPr>
            <a:r>
              <a:t>Working evidence: cap table available, CLA paid, approx. EUR 200k runway, ALT model product forecast, prior presentation/product material. Open gates: actuals ledger, claims proof, final terms, market sizing source pack.</a:t>
            </a:r>
          </a:p>
          <a:p>
            <a:pPr>
              <a:spcAft>
                <a:spcPts val="600"/>
              </a:spcAft>
              <a:defRPr sz="1400">
                <a:solidFill>
                  <a:srgbClr val="68635E"/>
                </a:solidFill>
              </a:defRPr>
            </a:pPr>
            <a:r>
              <a:t>Visible gates protect credibility.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E9E5D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9464040" y="-1143000"/>
            <a:ext cx="3246120" cy="3246120"/>
          </a:xfrm>
          <a:prstGeom prst="ellipse">
            <a:avLst/>
          </a:prstGeom>
          <a:solidFill>
            <a:srgbClr val="86A3B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02920" y="310896"/>
            <a:ext cx="530352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000" b="1">
                <a:solidFill>
                  <a:srgbClr val="68635E"/>
                </a:solidFill>
                <a:latin typeface="Aptos"/>
              </a:defRPr>
            </a:pPr>
            <a:r>
              <a:t>ROUND ASK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0378440" y="310896"/>
            <a:ext cx="1143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1000" b="1">
                <a:solidFill>
                  <a:srgbClr val="68635E"/>
                </a:solidFill>
                <a:latin typeface="Aptos"/>
              </a:defRPr>
            </a:pPr>
            <a:r>
              <a:t>23/24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94360" y="960120"/>
            <a:ext cx="10104120" cy="1691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600" b="1">
                <a:solidFill>
                  <a:srgbClr val="1A1A1A"/>
                </a:solidFill>
                <a:latin typeface="Georgia"/>
              </a:defRPr>
            </a:pPr>
            <a:r>
              <a:t>EUR 1m pre-seed, SAFE-first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" y="2761488"/>
            <a:ext cx="978408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700" b="0">
                <a:solidFill>
                  <a:srgbClr val="68635E"/>
                </a:solidFill>
                <a:latin typeface="Aptos"/>
              </a:defRPr>
            </a:pPr>
            <a:r>
              <a:t>Preferred route: German-law SAFE-like instrument subject to counsel. Fallback: preferred equity. The raise funds the platform transition, not just events or a physical location.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640080" y="5623560"/>
            <a:ext cx="10927080" cy="475488"/>
          </a:xfrm>
          <a:prstGeom prst="roundRect">
            <a:avLst/>
          </a:prstGeom>
          <a:solidFill>
            <a:srgbClr val="F8E6D6"/>
          </a:solidFill>
          <a:ln>
            <a:solidFill>
              <a:srgbClr val="CDC5B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841248" y="5733288"/>
            <a:ext cx="10424160" cy="2194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000" b="0">
                <a:solidFill>
                  <a:srgbClr val="5B2B18"/>
                </a:solidFill>
                <a:latin typeface="Aptos"/>
              </a:defRPr>
            </a:pPr>
            <a:r>
              <a:t>Valuation/cap/minimum ticket still decision items.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40080" y="3913632"/>
            <a:ext cx="3429000" cy="1298448"/>
          </a:xfrm>
          <a:prstGeom prst="roundRect">
            <a:avLst/>
          </a:prstGeom>
          <a:solidFill>
            <a:srgbClr val="1DDC91"/>
          </a:solidFill>
          <a:ln>
            <a:solidFill>
              <a:srgbClr val="CDC5B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804671" y="4059936"/>
            <a:ext cx="306324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850" b="1">
                <a:solidFill>
                  <a:srgbClr val="0A3325"/>
                </a:solidFill>
                <a:latin typeface="Aptos"/>
              </a:defRPr>
            </a:pPr>
            <a:r>
              <a:t>ASK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804671" y="4389120"/>
            <a:ext cx="306324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220" b="0">
                <a:solidFill>
                  <a:srgbClr val="0A3325"/>
                </a:solidFill>
                <a:latin typeface="Aptos"/>
              </a:defRPr>
            </a:pPr>
            <a:r>
              <a:t>EUR 1m pre-seed.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4343400" y="3913632"/>
            <a:ext cx="3429000" cy="1298448"/>
          </a:xfrm>
          <a:prstGeom prst="roundRect">
            <a:avLst/>
          </a:prstGeom>
          <a:solidFill>
            <a:srgbClr val="F5F1EA"/>
          </a:solidFill>
          <a:ln>
            <a:solidFill>
              <a:srgbClr val="CDC5B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4507992" y="4059936"/>
            <a:ext cx="306324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850" b="1">
                <a:solidFill>
                  <a:srgbClr val="486575"/>
                </a:solidFill>
                <a:latin typeface="Aptos"/>
              </a:defRPr>
            </a:pPr>
            <a:r>
              <a:t>ROUTE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507992" y="4389120"/>
            <a:ext cx="306324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220" b="0">
                <a:solidFill>
                  <a:srgbClr val="68635E"/>
                </a:solidFill>
                <a:latin typeface="Aptos"/>
              </a:defRPr>
            </a:pPr>
            <a:r>
              <a:t>SAFE-first, counsel confirmation.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8046719" y="3913632"/>
            <a:ext cx="3429000" cy="1298448"/>
          </a:xfrm>
          <a:prstGeom prst="roundRect">
            <a:avLst/>
          </a:prstGeom>
          <a:solidFill>
            <a:srgbClr val="F5F1EA"/>
          </a:solidFill>
          <a:ln>
            <a:solidFill>
              <a:srgbClr val="CDC5B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8211311" y="4059936"/>
            <a:ext cx="306324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850" b="1">
                <a:solidFill>
                  <a:srgbClr val="486575"/>
                </a:solidFill>
                <a:latin typeface="Aptos"/>
              </a:defRPr>
            </a:pPr>
            <a:r>
              <a:t>FALLBACK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8211311" y="4389120"/>
            <a:ext cx="306324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220" b="0">
                <a:solidFill>
                  <a:srgbClr val="68635E"/>
                </a:solidFill>
                <a:latin typeface="Aptos"/>
              </a:defRPr>
            </a:pPr>
            <a:r>
              <a:t>Preferred equity if needed.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E9E5D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9464040" y="-1143000"/>
            <a:ext cx="3246120" cy="3246120"/>
          </a:xfrm>
          <a:prstGeom prst="ellipse">
            <a:avLst/>
          </a:prstGeom>
          <a:solidFill>
            <a:srgbClr val="86A3B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02920" y="310896"/>
            <a:ext cx="530352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000" b="1">
                <a:solidFill>
                  <a:srgbClr val="68635E"/>
                </a:solidFill>
                <a:latin typeface="Aptos"/>
              </a:defRPr>
            </a:pPr>
            <a:r>
              <a:t>CLOSE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0378440" y="310896"/>
            <a:ext cx="1143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1000" b="1">
                <a:solidFill>
                  <a:srgbClr val="68635E"/>
                </a:solidFill>
                <a:latin typeface="Aptos"/>
              </a:defRPr>
            </a:pPr>
            <a:r>
              <a:t>24/24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94360" y="960120"/>
            <a:ext cx="10104120" cy="1691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600" b="1">
                <a:solidFill>
                  <a:srgbClr val="1A1A1A"/>
                </a:solidFill>
                <a:latin typeface="Georgia"/>
              </a:defRPr>
            </a:pPr>
            <a:r>
              <a:t>Back the resilience platform before the category is obvious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" y="2761488"/>
            <a:ext cx="978408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700" b="0">
                <a:solidFill>
                  <a:srgbClr val="68635E"/>
                </a:solidFill>
                <a:latin typeface="Aptos"/>
              </a:defRPr>
            </a:pPr>
            <a:r>
              <a:t>The wedge is trusted access. The product is a recurring intelligence and membership operating layer. The strategic vision is a data-driven resilience organization that gets smarter with every interaction.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640080" y="5623560"/>
            <a:ext cx="10927080" cy="475488"/>
          </a:xfrm>
          <a:prstGeom prst="roundRect">
            <a:avLst/>
          </a:prstGeom>
          <a:solidFill>
            <a:srgbClr val="F8E6D6"/>
          </a:solidFill>
          <a:ln>
            <a:solidFill>
              <a:srgbClr val="CDC5B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841248" y="5733288"/>
            <a:ext cx="10424160" cy="2194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000" b="0">
                <a:solidFill>
                  <a:srgbClr val="5B2B18"/>
                </a:solidFill>
                <a:latin typeface="Aptos"/>
              </a:defRPr>
            </a:pPr>
            <a:r>
              <a:t>Send as review pack; do not overclaim actuals.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77240" y="3703320"/>
            <a:ext cx="10241280" cy="1508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  <a:defRPr sz="1400">
                <a:solidFill>
                  <a:srgbClr val="68635E"/>
                </a:solidFill>
              </a:defRPr>
            </a:pPr>
            <a:r>
              <a:t>The wedge is trusted access. The product is a recurring intelligence and membership operating layer. The strategic vision is a data-driven resilience organization that gets smarter with every interaction.</a:t>
            </a:r>
          </a:p>
          <a:p>
            <a:pPr>
              <a:spcAft>
                <a:spcPts val="600"/>
              </a:spcAft>
              <a:defRPr sz="1400">
                <a:solidFill>
                  <a:srgbClr val="68635E"/>
                </a:solidFill>
              </a:defRPr>
            </a:pPr>
            <a:r>
              <a:t>Send as review pack; do not overclaim actuals.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E9E5D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9464040" y="-1143000"/>
            <a:ext cx="3246120" cy="3246120"/>
          </a:xfrm>
          <a:prstGeom prst="ellipse">
            <a:avLst/>
          </a:prstGeom>
          <a:solidFill>
            <a:srgbClr val="86A3B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02920" y="310896"/>
            <a:ext cx="530352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000" b="1">
                <a:solidFill>
                  <a:srgbClr val="68635E"/>
                </a:solidFill>
                <a:latin typeface="Aptos"/>
              </a:defRPr>
            </a:pPr>
            <a:r>
              <a:t>MISSION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0378440" y="310896"/>
            <a:ext cx="1143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1000" b="1">
                <a:solidFill>
                  <a:srgbClr val="68635E"/>
                </a:solidFill>
                <a:latin typeface="Aptos"/>
              </a:defRPr>
            </a:pPr>
            <a:r>
              <a:t>03/24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94360" y="960120"/>
            <a:ext cx="10104120" cy="1691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600" b="1">
                <a:solidFill>
                  <a:srgbClr val="1A1A1A"/>
                </a:solidFill>
                <a:latin typeface="Georgia"/>
              </a:defRPr>
            </a:pPr>
            <a:r>
              <a:t>From ecosystem access to data-driven resilience platform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" y="2761488"/>
            <a:ext cx="978408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700" b="0">
                <a:solidFill>
                  <a:srgbClr val="68635E"/>
                </a:solidFill>
                <a:latin typeface="Aptos"/>
              </a:defRPr>
            </a:pPr>
            <a:r>
              <a:t>The strategic vision is to become a data-driven operating company: every member, format, sponsor, briefing, and expert interaction creates structured relationship, demand and intelligence data that improves targeting, content, retention and product decisions.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640080" y="5623560"/>
            <a:ext cx="10927080" cy="475488"/>
          </a:xfrm>
          <a:prstGeom prst="roundRect">
            <a:avLst/>
          </a:prstGeom>
          <a:solidFill>
            <a:srgbClr val="F8E6D6"/>
          </a:solidFill>
          <a:ln>
            <a:solidFill>
              <a:srgbClr val="CDC5B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841248" y="5733288"/>
            <a:ext cx="10424160" cy="2194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000" b="0">
                <a:solidFill>
                  <a:srgbClr val="5B2B18"/>
                </a:solidFill>
                <a:latin typeface="Aptos"/>
              </a:defRPr>
            </a:pPr>
            <a:r>
              <a:t>No sensitive-data training claims; security remains product discipline.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77240" y="3703320"/>
            <a:ext cx="10241280" cy="1508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  <a:defRPr sz="1400">
                <a:solidFill>
                  <a:srgbClr val="68635E"/>
                </a:solidFill>
              </a:defRPr>
            </a:pPr>
            <a:r>
              <a:t>The strategic vision is to become a data-driven operating company: every member, format, sponsor, briefing, and expert interaction creates structured relationship, demand and intelligence data that improves targeting, content, retention and product decisions.</a:t>
            </a:r>
          </a:p>
          <a:p>
            <a:pPr>
              <a:spcAft>
                <a:spcPts val="600"/>
              </a:spcAft>
              <a:defRPr sz="1400">
                <a:solidFill>
                  <a:srgbClr val="68635E"/>
                </a:solidFill>
              </a:defRPr>
            </a:pPr>
            <a:r>
              <a:t>No sensitive-data training claims; security remains product discipline.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E9E5D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9464040" y="-1143000"/>
            <a:ext cx="3246120" cy="3246120"/>
          </a:xfrm>
          <a:prstGeom prst="ellipse">
            <a:avLst/>
          </a:prstGeom>
          <a:solidFill>
            <a:srgbClr val="86A3B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02920" y="310896"/>
            <a:ext cx="530352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000" b="1">
                <a:solidFill>
                  <a:srgbClr val="68635E"/>
                </a:solidFill>
                <a:latin typeface="Aptos"/>
              </a:defRPr>
            </a:pPr>
            <a:r>
              <a:t>WHY NOW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0378440" y="310896"/>
            <a:ext cx="1143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1000" b="1">
                <a:solidFill>
                  <a:srgbClr val="68635E"/>
                </a:solidFill>
                <a:latin typeface="Aptos"/>
              </a:defRPr>
            </a:pPr>
            <a:r>
              <a:t>04/24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94360" y="960120"/>
            <a:ext cx="10104120" cy="1691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600" b="1">
                <a:solidFill>
                  <a:srgbClr val="1A1A1A"/>
                </a:solidFill>
                <a:latin typeface="Georgia"/>
              </a:defRPr>
            </a:pPr>
            <a:r>
              <a:t>The world has entered a resilience era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" y="2761488"/>
            <a:ext cx="978408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700" b="0">
                <a:solidFill>
                  <a:srgbClr val="68635E"/>
                </a:solidFill>
                <a:latin typeface="Aptos"/>
              </a:defRPr>
            </a:pPr>
            <a:r>
              <a:t>Security, geopolitics, defence, supply resilience and leadership risk are board-level concerns. Existing solutions are fragmented: events are shallow, consulting is episodic, media is noisy, and generic SaaS lacks trust.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640080" y="5623560"/>
            <a:ext cx="10927080" cy="475488"/>
          </a:xfrm>
          <a:prstGeom prst="roundRect">
            <a:avLst/>
          </a:prstGeom>
          <a:solidFill>
            <a:srgbClr val="F8E6D6"/>
          </a:solidFill>
          <a:ln>
            <a:solidFill>
              <a:srgbClr val="CDC5B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841248" y="5733288"/>
            <a:ext cx="10424160" cy="2194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000" b="0">
                <a:solidFill>
                  <a:srgbClr val="5B2B18"/>
                </a:solidFill>
                <a:latin typeface="Aptos"/>
              </a:defRPr>
            </a:pPr>
            <a:r>
              <a:t>Add external market citations before full investor circulation.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77240" y="3703320"/>
            <a:ext cx="10241280" cy="1508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  <a:defRPr sz="1400">
                <a:solidFill>
                  <a:srgbClr val="68635E"/>
                </a:solidFill>
              </a:defRPr>
            </a:pPr>
            <a:r>
              <a:t>Security, geopolitics, defence, supply resilience and leadership risk are board-level concerns. Existing solutions are fragmented: events are shallow, consulting is episodic, media is noisy, and generic SaaS lacks trust.</a:t>
            </a:r>
          </a:p>
          <a:p>
            <a:pPr>
              <a:spcAft>
                <a:spcPts val="600"/>
              </a:spcAft>
              <a:defRPr sz="1400">
                <a:solidFill>
                  <a:srgbClr val="68635E"/>
                </a:solidFill>
              </a:defRPr>
            </a:pPr>
            <a:r>
              <a:t>Add external market citations before full investor circulation.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E9E5D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9464040" y="-1143000"/>
            <a:ext cx="3246120" cy="3246120"/>
          </a:xfrm>
          <a:prstGeom prst="ellipse">
            <a:avLst/>
          </a:prstGeom>
          <a:solidFill>
            <a:srgbClr val="86A3B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02920" y="310896"/>
            <a:ext cx="530352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000" b="1">
                <a:solidFill>
                  <a:srgbClr val="68635E"/>
                </a:solidFill>
                <a:latin typeface="Aptos"/>
              </a:defRPr>
            </a:pPr>
            <a:r>
              <a:t>PROBLEM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0378440" y="310896"/>
            <a:ext cx="1143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1000" b="1">
                <a:solidFill>
                  <a:srgbClr val="68635E"/>
                </a:solidFill>
                <a:latin typeface="Aptos"/>
              </a:defRPr>
            </a:pPr>
            <a:r>
              <a:t>05/24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94360" y="960120"/>
            <a:ext cx="10104120" cy="1691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600" b="1">
                <a:solidFill>
                  <a:srgbClr val="1A1A1A"/>
                </a:solidFill>
                <a:latin typeface="Georgia"/>
              </a:defRPr>
            </a:pPr>
            <a:r>
              <a:t>Decision-makers do not need more noise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" y="2761488"/>
            <a:ext cx="978408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700" b="0">
                <a:solidFill>
                  <a:srgbClr val="68635E"/>
                </a:solidFill>
                <a:latin typeface="Aptos"/>
              </a:defRPr>
            </a:pPr>
            <a:r>
              <a:t>They need a trusted operating layer: credible peers, curated access, decision-grade intelligence, and practical resilience orientation in one environment.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640080" y="5623560"/>
            <a:ext cx="10927080" cy="475488"/>
          </a:xfrm>
          <a:prstGeom prst="roundRect">
            <a:avLst/>
          </a:prstGeom>
          <a:solidFill>
            <a:srgbClr val="F8E6D6"/>
          </a:solidFill>
          <a:ln>
            <a:solidFill>
              <a:srgbClr val="CDC5B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841248" y="5733288"/>
            <a:ext cx="10424160" cy="2194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000" b="0">
                <a:solidFill>
                  <a:srgbClr val="5B2B18"/>
                </a:solidFill>
                <a:latin typeface="Aptos"/>
              </a:defRPr>
            </a:pPr>
            <a:r>
              <a:t>Customer quotes / primary interviews to add.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77240" y="3703320"/>
            <a:ext cx="10241280" cy="1508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  <a:defRPr sz="1400">
                <a:solidFill>
                  <a:srgbClr val="68635E"/>
                </a:solidFill>
              </a:defRPr>
            </a:pPr>
            <a:r>
              <a:t>They need a trusted operating layer: credible peers, curated access, decision-grade intelligence, and practical resilience orientation in one environment.</a:t>
            </a:r>
          </a:p>
          <a:p>
            <a:pPr>
              <a:spcAft>
                <a:spcPts val="600"/>
              </a:spcAft>
              <a:defRPr sz="1400">
                <a:solidFill>
                  <a:srgbClr val="68635E"/>
                </a:solidFill>
              </a:defRPr>
            </a:pPr>
            <a:r>
              <a:t>Customer quotes / primary interviews to add.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E9E5D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9464040" y="-1143000"/>
            <a:ext cx="3246120" cy="3246120"/>
          </a:xfrm>
          <a:prstGeom prst="ellipse">
            <a:avLst/>
          </a:prstGeom>
          <a:solidFill>
            <a:srgbClr val="86A3B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02920" y="310896"/>
            <a:ext cx="530352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000" b="1">
                <a:solidFill>
                  <a:srgbClr val="68635E"/>
                </a:solidFill>
                <a:latin typeface="Aptos"/>
              </a:defRPr>
            </a:pPr>
            <a:r>
              <a:t>PRODUCT SYSTEM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0378440" y="310896"/>
            <a:ext cx="1143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1000" b="1">
                <a:solidFill>
                  <a:srgbClr val="68635E"/>
                </a:solidFill>
                <a:latin typeface="Aptos"/>
              </a:defRPr>
            </a:pPr>
            <a:r>
              <a:t>06/24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94360" y="960120"/>
            <a:ext cx="10104120" cy="1691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600" b="1">
                <a:solidFill>
                  <a:srgbClr val="1A1A1A"/>
                </a:solidFill>
                <a:latin typeface="Georgia"/>
              </a:defRPr>
            </a:pPr>
            <a:r>
              <a:t>Six products, one operating system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" y="2761488"/>
            <a:ext cx="978408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700" b="0">
                <a:solidFill>
                  <a:srgbClr val="68635E"/>
                </a:solidFill>
                <a:latin typeface="Aptos"/>
              </a:defRPr>
            </a:pPr>
            <a:r>
              <a:t>P1 platform/community; P2 incubator and strategic partner programs; P3 Munich Security Breakfast and flagship formats; P4 Resilience House locations; P5 packages; intelligence/media and secure AI layer across all products.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640080" y="5623560"/>
            <a:ext cx="10927080" cy="475488"/>
          </a:xfrm>
          <a:prstGeom prst="roundRect">
            <a:avLst/>
          </a:prstGeom>
          <a:solidFill>
            <a:srgbClr val="F8E6D6"/>
          </a:solidFill>
          <a:ln>
            <a:solidFill>
              <a:srgbClr val="CDC5B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841248" y="5733288"/>
            <a:ext cx="10424160" cy="2194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000" b="0">
                <a:solidFill>
                  <a:srgbClr val="5B2B18"/>
                </a:solidFill>
                <a:latin typeface="Aptos"/>
              </a:defRPr>
            </a:pPr>
            <a:r>
              <a:t>Product taxonomy final signoff still required.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40080" y="3913632"/>
            <a:ext cx="3429000" cy="1298448"/>
          </a:xfrm>
          <a:prstGeom prst="roundRect">
            <a:avLst/>
          </a:prstGeom>
          <a:solidFill>
            <a:srgbClr val="1DDC91"/>
          </a:solidFill>
          <a:ln>
            <a:solidFill>
              <a:srgbClr val="CDC5B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804671" y="4059936"/>
            <a:ext cx="306324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850" b="1">
                <a:solidFill>
                  <a:srgbClr val="0A3325"/>
                </a:solidFill>
                <a:latin typeface="Aptos"/>
              </a:defRPr>
            </a:pPr>
            <a:r>
              <a:t>P1-P2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804671" y="4389120"/>
            <a:ext cx="306324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220" b="0">
                <a:solidFill>
                  <a:srgbClr val="0A3325"/>
                </a:solidFill>
                <a:latin typeface="Aptos"/>
              </a:defRPr>
            </a:pPr>
            <a:r>
              <a:t>Platform/community plus strategic partner programs.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4343400" y="3913632"/>
            <a:ext cx="3429000" cy="1298448"/>
          </a:xfrm>
          <a:prstGeom prst="roundRect">
            <a:avLst/>
          </a:prstGeom>
          <a:solidFill>
            <a:srgbClr val="F5F1EA"/>
          </a:solidFill>
          <a:ln>
            <a:solidFill>
              <a:srgbClr val="CDC5B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4507992" y="4059936"/>
            <a:ext cx="306324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850" b="1">
                <a:solidFill>
                  <a:srgbClr val="486575"/>
                </a:solidFill>
                <a:latin typeface="Aptos"/>
              </a:defRPr>
            </a:pPr>
            <a:r>
              <a:t>P3-P5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507992" y="4389120"/>
            <a:ext cx="306324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220" b="0">
                <a:solidFill>
                  <a:srgbClr val="68635E"/>
                </a:solidFill>
                <a:latin typeface="Aptos"/>
              </a:defRPr>
            </a:pPr>
            <a:r>
              <a:t>MSB/events, Resilience Houses, packages.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8046719" y="3913632"/>
            <a:ext cx="3429000" cy="1298448"/>
          </a:xfrm>
          <a:prstGeom prst="roundRect">
            <a:avLst/>
          </a:prstGeom>
          <a:solidFill>
            <a:srgbClr val="1A1A1A"/>
          </a:solidFill>
          <a:ln>
            <a:solidFill>
              <a:srgbClr val="CDC5B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8211311" y="4059936"/>
            <a:ext cx="306324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850" b="1">
                <a:solidFill>
                  <a:srgbClr val="86A3B5"/>
                </a:solidFill>
                <a:latin typeface="Aptos"/>
              </a:defRPr>
            </a:pPr>
            <a:r>
              <a:t>AI/DATA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8211311" y="4389120"/>
            <a:ext cx="306324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220" b="0">
                <a:solidFill>
                  <a:srgbClr val="E9E5DF"/>
                </a:solidFill>
                <a:latin typeface="Aptos"/>
              </a:defRPr>
            </a:pPr>
            <a:r>
              <a:t>Cross-product intelligence layer.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E9E5D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9464040" y="-1143000"/>
            <a:ext cx="3246120" cy="3246120"/>
          </a:xfrm>
          <a:prstGeom prst="ellipse">
            <a:avLst/>
          </a:prstGeom>
          <a:solidFill>
            <a:srgbClr val="86A3B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02920" y="310896"/>
            <a:ext cx="530352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000" b="1">
                <a:solidFill>
                  <a:srgbClr val="68635E"/>
                </a:solidFill>
                <a:latin typeface="Aptos"/>
              </a:defRPr>
            </a:pPr>
            <a:r>
              <a:t>BENEFITS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0378440" y="310896"/>
            <a:ext cx="1143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1000" b="1">
                <a:solidFill>
                  <a:srgbClr val="68635E"/>
                </a:solidFill>
                <a:latin typeface="Aptos"/>
              </a:defRPr>
            </a:pPr>
            <a:r>
              <a:t>07/24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94360" y="960120"/>
            <a:ext cx="10104120" cy="1691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600" b="1">
                <a:solidFill>
                  <a:srgbClr val="1A1A1A"/>
                </a:solidFill>
                <a:latin typeface="Georgia"/>
              </a:defRPr>
            </a:pPr>
            <a:r>
              <a:t>Clear benefits by buyer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" y="2761488"/>
            <a:ext cx="978408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700" b="0">
                <a:solidFill>
                  <a:srgbClr val="68635E"/>
                </a:solidFill>
                <a:latin typeface="Aptos"/>
              </a:defRPr>
            </a:pPr>
            <a:r>
              <a:t>Members get trusted access and filtered intelligence. Sponsors get credible visibility and deal/context flow. Institutions get structured stakeholder engagement. Operators get signal, partners and execution support. Investors get resilience-market intelligence and curated opportunities.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640080" y="5623560"/>
            <a:ext cx="10927080" cy="475488"/>
          </a:xfrm>
          <a:prstGeom prst="roundRect">
            <a:avLst/>
          </a:prstGeom>
          <a:solidFill>
            <a:srgbClr val="F8E6D6"/>
          </a:solidFill>
          <a:ln>
            <a:solidFill>
              <a:srgbClr val="CDC5B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841248" y="5733288"/>
            <a:ext cx="10424160" cy="2194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000" b="0">
                <a:solidFill>
                  <a:srgbClr val="5B2B18"/>
                </a:solidFill>
                <a:latin typeface="Aptos"/>
              </a:defRPr>
            </a:pPr>
            <a:r>
              <a:t>ICP priority still to be confirmed.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77240" y="3703320"/>
            <a:ext cx="10241280" cy="1508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  <a:defRPr sz="1400">
                <a:solidFill>
                  <a:srgbClr val="68635E"/>
                </a:solidFill>
              </a:defRPr>
            </a:pPr>
            <a:r>
              <a:t>Members get trusted access and filtered intelligence. Sponsors get credible visibility and deal/context flow. Institutions get structured stakeholder engagement. Operators get signal, partners and execution support. Investors get resilience-market intelligence and curated opportunities.</a:t>
            </a:r>
          </a:p>
          <a:p>
            <a:pPr>
              <a:spcAft>
                <a:spcPts val="600"/>
              </a:spcAft>
              <a:defRPr sz="1400">
                <a:solidFill>
                  <a:srgbClr val="68635E"/>
                </a:solidFill>
              </a:defRPr>
            </a:pPr>
            <a:r>
              <a:t>ICP priority still to be confirmed.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E9E5D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9464040" y="-1143000"/>
            <a:ext cx="3246120" cy="3246120"/>
          </a:xfrm>
          <a:prstGeom prst="ellipse">
            <a:avLst/>
          </a:prstGeom>
          <a:solidFill>
            <a:srgbClr val="86A3B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02920" y="310896"/>
            <a:ext cx="530352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000" b="1">
                <a:solidFill>
                  <a:srgbClr val="68635E"/>
                </a:solidFill>
                <a:latin typeface="Aptos"/>
              </a:defRPr>
            </a:pPr>
            <a:r>
              <a:t>DIFFERENTIATION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0378440" y="310896"/>
            <a:ext cx="1143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1000" b="1">
                <a:solidFill>
                  <a:srgbClr val="68635E"/>
                </a:solidFill>
                <a:latin typeface="Aptos"/>
              </a:defRPr>
            </a:pPr>
            <a:r>
              <a:t>08/24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94360" y="960120"/>
            <a:ext cx="10104120" cy="1691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600" b="1">
                <a:solidFill>
                  <a:srgbClr val="1A1A1A"/>
                </a:solidFill>
                <a:latin typeface="Georgia"/>
              </a:defRPr>
            </a:pPr>
            <a:r>
              <a:t>Why this is not another event platform, media brand or SaaS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" y="2761488"/>
            <a:ext cx="978408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700" b="0">
                <a:solidFill>
                  <a:srgbClr val="68635E"/>
                </a:solidFill>
                <a:latin typeface="Aptos"/>
              </a:defRPr>
            </a:pPr>
            <a:r>
              <a:t>BASED combines four assets rarely found together: founder-led trust, security/resilience ecosystem embedding, premium convening formats, and an emerging data/AI operating layer that compounds the relationship graph.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640080" y="5623560"/>
            <a:ext cx="10927080" cy="475488"/>
          </a:xfrm>
          <a:prstGeom prst="roundRect">
            <a:avLst/>
          </a:prstGeom>
          <a:solidFill>
            <a:srgbClr val="F8E6D6"/>
          </a:solidFill>
          <a:ln>
            <a:solidFill>
              <a:srgbClr val="CDC5B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841248" y="5733288"/>
            <a:ext cx="10424160" cy="2194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000" b="0">
                <a:solidFill>
                  <a:srgbClr val="5B2B18"/>
                </a:solidFill>
                <a:latin typeface="Aptos"/>
              </a:defRPr>
            </a:pPr>
            <a:r>
              <a:t>Avoid overclaiming exclusivity unless proof-backed.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40080" y="3913632"/>
            <a:ext cx="3429000" cy="1298448"/>
          </a:xfrm>
          <a:prstGeom prst="roundRect">
            <a:avLst/>
          </a:prstGeom>
          <a:solidFill>
            <a:srgbClr val="F5F1EA"/>
          </a:solidFill>
          <a:ln>
            <a:solidFill>
              <a:srgbClr val="CDC5B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804671" y="4059936"/>
            <a:ext cx="306324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850" b="1">
                <a:solidFill>
                  <a:srgbClr val="486575"/>
                </a:solidFill>
                <a:latin typeface="Aptos"/>
              </a:defRPr>
            </a:pPr>
            <a:r>
              <a:t>NOT EVENTS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804671" y="4389120"/>
            <a:ext cx="306324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220" b="0">
                <a:solidFill>
                  <a:srgbClr val="68635E"/>
                </a:solidFill>
                <a:latin typeface="Aptos"/>
              </a:defRPr>
            </a:pPr>
            <a:r>
              <a:t>Events validate, acquire and create data.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4343400" y="3913632"/>
            <a:ext cx="3429000" cy="1298448"/>
          </a:xfrm>
          <a:prstGeom prst="roundRect">
            <a:avLst/>
          </a:prstGeom>
          <a:solidFill>
            <a:srgbClr val="F5F1EA"/>
          </a:solidFill>
          <a:ln>
            <a:solidFill>
              <a:srgbClr val="CDC5B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4507992" y="4059936"/>
            <a:ext cx="306324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850" b="1">
                <a:solidFill>
                  <a:srgbClr val="486575"/>
                </a:solidFill>
                <a:latin typeface="Aptos"/>
              </a:defRPr>
            </a:pPr>
            <a:r>
              <a:t>NOT MEDIA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507992" y="4389120"/>
            <a:ext cx="306324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220" b="0">
                <a:solidFill>
                  <a:srgbClr val="68635E"/>
                </a:solidFill>
                <a:latin typeface="Aptos"/>
              </a:defRPr>
            </a:pPr>
            <a:r>
              <a:t>Media becomes intelligence and audience ownership.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8046719" y="3913632"/>
            <a:ext cx="3429000" cy="1298448"/>
          </a:xfrm>
          <a:prstGeom prst="roundRect">
            <a:avLst/>
          </a:prstGeom>
          <a:solidFill>
            <a:srgbClr val="1DDC91"/>
          </a:solidFill>
          <a:ln>
            <a:solidFill>
              <a:srgbClr val="CDC5B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8211311" y="4059936"/>
            <a:ext cx="3063240" cy="228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850" b="1">
                <a:solidFill>
                  <a:srgbClr val="0A3325"/>
                </a:solidFill>
                <a:latin typeface="Aptos"/>
              </a:defRPr>
            </a:pPr>
            <a:r>
              <a:t>NOT SAAS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8211311" y="4389120"/>
            <a:ext cx="3063240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220" b="0">
                <a:solidFill>
                  <a:srgbClr val="0A3325"/>
                </a:solidFill>
                <a:latin typeface="Aptos"/>
              </a:defRPr>
            </a:pPr>
            <a:r>
              <a:t>Secure tech is powered by trusted ecosystem data.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E9E5D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9464040" y="-1143000"/>
            <a:ext cx="3246120" cy="3246120"/>
          </a:xfrm>
          <a:prstGeom prst="ellipse">
            <a:avLst/>
          </a:prstGeom>
          <a:solidFill>
            <a:srgbClr val="86A3B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02920" y="310896"/>
            <a:ext cx="530352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000" b="1">
                <a:solidFill>
                  <a:srgbClr val="68635E"/>
                </a:solidFill>
                <a:latin typeface="Aptos"/>
              </a:defRPr>
            </a:pPr>
            <a:r>
              <a:t>ECOSYSTEM LEVERAGE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0378440" y="310896"/>
            <a:ext cx="1143000" cy="274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>
              <a:defRPr sz="1000" b="1">
                <a:solidFill>
                  <a:srgbClr val="68635E"/>
                </a:solidFill>
                <a:latin typeface="Aptos"/>
              </a:defRPr>
            </a:pPr>
            <a:r>
              <a:t>09/24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94360" y="960120"/>
            <a:ext cx="10104120" cy="1691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600" b="1">
                <a:solidFill>
                  <a:srgbClr val="1A1A1A"/>
                </a:solidFill>
                <a:latin typeface="Georgia"/>
              </a:defRPr>
            </a:pPr>
            <a:r>
              <a:t>Unique embedding is the wedge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" y="2761488"/>
            <a:ext cx="978408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700" b="0">
                <a:solidFill>
                  <a:srgbClr val="68635E"/>
                </a:solidFill>
                <a:latin typeface="Aptos"/>
              </a:defRPr>
            </a:pPr>
            <a:r>
              <a:t>Prior materials show community, partners, startup/security ecosystem, Munich Security Breakfast and Resilience House narratives. The deck now reframes those assets as acquisition, data and product distribution channels.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640080" y="5623560"/>
            <a:ext cx="10927080" cy="475488"/>
          </a:xfrm>
          <a:prstGeom prst="roundRect">
            <a:avLst/>
          </a:prstGeom>
          <a:solidFill>
            <a:srgbClr val="F8E6D6"/>
          </a:solidFill>
          <a:ln>
            <a:solidFill>
              <a:srgbClr val="CDC5B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841248" y="5733288"/>
            <a:ext cx="10424160" cy="21945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000" b="0">
                <a:solidFill>
                  <a:srgbClr val="5B2B18"/>
                </a:solidFill>
                <a:latin typeface="Aptos"/>
              </a:defRPr>
            </a:pPr>
            <a:r>
              <a:t>Claims proof remains visible gate.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77240" y="3703320"/>
            <a:ext cx="10241280" cy="1508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  <a:defRPr sz="1400">
                <a:solidFill>
                  <a:srgbClr val="68635E"/>
                </a:solidFill>
              </a:defRPr>
            </a:pPr>
            <a:r>
              <a:t>Prior materials show community, partners, startup/security ecosystem, Munich Security Breakfast and Resilience House narratives. The deck now reframes those assets as acquisition, data and product distribution channels.</a:t>
            </a:r>
          </a:p>
          <a:p>
            <a:pPr>
              <a:spcAft>
                <a:spcPts val="600"/>
              </a:spcAft>
              <a:defRPr sz="1400">
                <a:solidFill>
                  <a:srgbClr val="68635E"/>
                </a:solidFill>
              </a:defRPr>
            </a:pPr>
            <a:r>
              <a:t>Claims proof remains visible gate.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